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746" autoAdjust="0"/>
  </p:normalViewPr>
  <p:slideViewPr>
    <p:cSldViewPr>
      <p:cViewPr varScale="1">
        <p:scale>
          <a:sx n="94" d="100"/>
          <a:sy n="94" d="100"/>
        </p:scale>
        <p:origin x="1206" y="78"/>
      </p:cViewPr>
      <p:guideLst>
        <p:guide orient="horz" pos="2160"/>
        <p:guide pos="15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5" d="100"/>
          <a:sy n="65" d="100"/>
        </p:scale>
        <p:origin x="-3130" y="-9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FF332-BB13-47A4-A157-DFD6216495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VE"/>
        </a:p>
      </dgm:t>
    </dgm:pt>
    <dgm:pt modelId="{D06D708A-50DA-4334-B505-10B0CB777545}">
      <dgm:prSet phldrT="[Texto]" custT="1"/>
      <dgm:spPr/>
      <dgm:t>
        <a:bodyPr/>
        <a:lstStyle/>
        <a:p>
          <a:r>
            <a:rPr lang="es-VE" sz="3200" dirty="0"/>
            <a:t>Objetivo:</a:t>
          </a:r>
        </a:p>
      </dgm:t>
    </dgm:pt>
    <dgm:pt modelId="{FF66DBDD-07DF-4FA4-B8CA-F66E04758D80}" type="parTrans" cxnId="{082C0DF2-385A-4774-889D-05A6E9411248}">
      <dgm:prSet/>
      <dgm:spPr/>
      <dgm:t>
        <a:bodyPr/>
        <a:lstStyle/>
        <a:p>
          <a:endParaRPr lang="es-VE"/>
        </a:p>
      </dgm:t>
    </dgm:pt>
    <dgm:pt modelId="{17E055D6-4ABE-4D0B-B30A-9E62B18E25F3}" type="sibTrans" cxnId="{082C0DF2-385A-4774-889D-05A6E9411248}">
      <dgm:prSet/>
      <dgm:spPr/>
      <dgm:t>
        <a:bodyPr/>
        <a:lstStyle/>
        <a:p>
          <a:endParaRPr lang="es-VE"/>
        </a:p>
      </dgm:t>
    </dgm:pt>
    <dgm:pt modelId="{B0D7F252-EA3A-4A1E-9E1B-D2CDE7B8504A}">
      <dgm:prSet phldrT="[Texto]" custT="1"/>
      <dgm:spPr/>
      <dgm:t>
        <a:bodyPr/>
        <a:lstStyle/>
        <a:p>
          <a:r>
            <a:rPr lang="es-ES" sz="2000" dirty="0"/>
            <a:t>Establecer los requerimientos de revelación de información para los gobiernos </a:t>
          </a:r>
          <a:r>
            <a:rPr lang="es-ES" sz="2000" i="1" dirty="0"/>
            <a:t>que elijan presentar información</a:t>
          </a:r>
          <a:r>
            <a:rPr lang="es-ES" sz="2000" dirty="0"/>
            <a:t> sobre el sector gobierno general (SGG) en sus estados financieros consolidados</a:t>
          </a:r>
          <a:endParaRPr lang="es-VE" sz="2000" dirty="0"/>
        </a:p>
      </dgm:t>
    </dgm:pt>
    <dgm:pt modelId="{A1C32BFA-38AA-4E09-B4B7-8DD9DAD02489}" type="parTrans" cxnId="{4099A813-FFCB-477E-911E-5304C0564AB7}">
      <dgm:prSet/>
      <dgm:spPr/>
      <dgm:t>
        <a:bodyPr/>
        <a:lstStyle/>
        <a:p>
          <a:endParaRPr lang="es-VE"/>
        </a:p>
      </dgm:t>
    </dgm:pt>
    <dgm:pt modelId="{158361D2-D3C2-46CC-ADC4-E998F8D13FAF}" type="sibTrans" cxnId="{4099A813-FFCB-477E-911E-5304C0564AB7}">
      <dgm:prSet/>
      <dgm:spPr/>
      <dgm:t>
        <a:bodyPr/>
        <a:lstStyle/>
        <a:p>
          <a:endParaRPr lang="es-VE"/>
        </a:p>
      </dgm:t>
    </dgm:pt>
    <dgm:pt modelId="{0518F116-B422-4975-8556-6D7E75971C80}">
      <dgm:prSet phldrT="[Texto]" custT="1"/>
      <dgm:spPr/>
      <dgm:t>
        <a:bodyPr/>
        <a:lstStyle/>
        <a:p>
          <a:r>
            <a:rPr lang="es-VE" sz="3200" dirty="0"/>
            <a:t>Alcance:</a:t>
          </a:r>
        </a:p>
      </dgm:t>
    </dgm:pt>
    <dgm:pt modelId="{A436C0FB-830D-47D1-A39C-18674261616E}" type="parTrans" cxnId="{517DBCF6-C0A7-4FFA-AF8D-3B48B5FE18E7}">
      <dgm:prSet/>
      <dgm:spPr/>
      <dgm:t>
        <a:bodyPr/>
        <a:lstStyle/>
        <a:p>
          <a:endParaRPr lang="es-VE"/>
        </a:p>
      </dgm:t>
    </dgm:pt>
    <dgm:pt modelId="{6A7721FB-46E9-46D5-9160-A3C2C3525E11}" type="sibTrans" cxnId="{517DBCF6-C0A7-4FFA-AF8D-3B48B5FE18E7}">
      <dgm:prSet/>
      <dgm:spPr/>
      <dgm:t>
        <a:bodyPr/>
        <a:lstStyle/>
        <a:p>
          <a:endParaRPr lang="es-VE"/>
        </a:p>
      </dgm:t>
    </dgm:pt>
    <dgm:pt modelId="{E360702B-E369-4E55-981A-37A2D8B6F3D3}">
      <dgm:prSet phldrT="[Texto]" custT="1"/>
      <dgm:spPr/>
      <dgm:t>
        <a:bodyPr/>
        <a:lstStyle/>
        <a:p>
          <a:r>
            <a:rPr lang="es-VE" sz="2000" dirty="0"/>
            <a:t>Un gobierno aplicará los requerimientos de esta norma </a:t>
          </a:r>
          <a:r>
            <a:rPr lang="es-VE" sz="2000" i="1" dirty="0"/>
            <a:t>si elige </a:t>
          </a:r>
          <a:r>
            <a:rPr lang="es-VE" sz="2000" dirty="0"/>
            <a:t>presentar estados financieros consolidados </a:t>
          </a:r>
          <a:r>
            <a:rPr lang="es-ES" sz="2000" i="1" dirty="0"/>
            <a:t>según la base contable de acumulación ( o devengo) y revelar información sobre el SGG</a:t>
          </a:r>
          <a:r>
            <a:rPr lang="es-ES" sz="2000" dirty="0"/>
            <a:t>.</a:t>
          </a:r>
          <a:endParaRPr lang="es-VE" sz="2000" dirty="0"/>
        </a:p>
      </dgm:t>
    </dgm:pt>
    <dgm:pt modelId="{1E4E4A58-C105-4E49-9365-038225D25C05}" type="parTrans" cxnId="{5AF4F9C8-20E3-47C7-99AB-2217F637D231}">
      <dgm:prSet/>
      <dgm:spPr/>
      <dgm:t>
        <a:bodyPr/>
        <a:lstStyle/>
        <a:p>
          <a:endParaRPr lang="es-VE"/>
        </a:p>
      </dgm:t>
    </dgm:pt>
    <dgm:pt modelId="{CB5F5EBC-BE65-4227-B4C6-8D23C76AD0A4}" type="sibTrans" cxnId="{5AF4F9C8-20E3-47C7-99AB-2217F637D231}">
      <dgm:prSet/>
      <dgm:spPr/>
      <dgm:t>
        <a:bodyPr/>
        <a:lstStyle/>
        <a:p>
          <a:endParaRPr lang="es-VE"/>
        </a:p>
      </dgm:t>
    </dgm:pt>
    <dgm:pt modelId="{AD7F51C9-E89C-4531-9075-00CDACCA51FD}" type="pres">
      <dgm:prSet presAssocID="{2CCFF332-BB13-47A4-A157-DFD6216495FC}" presName="linear" presStyleCnt="0">
        <dgm:presLayoutVars>
          <dgm:animLvl val="lvl"/>
          <dgm:resizeHandles val="exact"/>
        </dgm:presLayoutVars>
      </dgm:prSet>
      <dgm:spPr/>
    </dgm:pt>
    <dgm:pt modelId="{A6969244-5AA6-42CF-A5F6-289ED3401853}" type="pres">
      <dgm:prSet presAssocID="{D06D708A-50DA-4334-B505-10B0CB777545}" presName="parentText" presStyleLbl="node1" presStyleIdx="0" presStyleCnt="2">
        <dgm:presLayoutVars>
          <dgm:chMax val="0"/>
          <dgm:bulletEnabled val="1"/>
        </dgm:presLayoutVars>
      </dgm:prSet>
      <dgm:spPr/>
    </dgm:pt>
    <dgm:pt modelId="{B3CAD160-F8A1-4C3B-9974-F6F67001D269}" type="pres">
      <dgm:prSet presAssocID="{D06D708A-50DA-4334-B505-10B0CB777545}" presName="childText" presStyleLbl="revTx" presStyleIdx="0" presStyleCnt="2">
        <dgm:presLayoutVars>
          <dgm:bulletEnabled val="1"/>
        </dgm:presLayoutVars>
      </dgm:prSet>
      <dgm:spPr/>
    </dgm:pt>
    <dgm:pt modelId="{7E1C7D17-162E-4C7B-A76B-27446EDDD059}" type="pres">
      <dgm:prSet presAssocID="{0518F116-B422-4975-8556-6D7E75971C80}" presName="parentText" presStyleLbl="node1" presStyleIdx="1" presStyleCnt="2">
        <dgm:presLayoutVars>
          <dgm:chMax val="0"/>
          <dgm:bulletEnabled val="1"/>
        </dgm:presLayoutVars>
      </dgm:prSet>
      <dgm:spPr/>
    </dgm:pt>
    <dgm:pt modelId="{65438F70-8857-444A-8977-B952559F7FB1}" type="pres">
      <dgm:prSet presAssocID="{0518F116-B422-4975-8556-6D7E75971C80}" presName="childText" presStyleLbl="revTx" presStyleIdx="1" presStyleCnt="2">
        <dgm:presLayoutVars>
          <dgm:bulletEnabled val="1"/>
        </dgm:presLayoutVars>
      </dgm:prSet>
      <dgm:spPr/>
    </dgm:pt>
  </dgm:ptLst>
  <dgm:cxnLst>
    <dgm:cxn modelId="{4099A813-FFCB-477E-911E-5304C0564AB7}" srcId="{D06D708A-50DA-4334-B505-10B0CB777545}" destId="{B0D7F252-EA3A-4A1E-9E1B-D2CDE7B8504A}" srcOrd="0" destOrd="0" parTransId="{A1C32BFA-38AA-4E09-B4B7-8DD9DAD02489}" sibTransId="{158361D2-D3C2-46CC-ADC4-E998F8D13FAF}"/>
    <dgm:cxn modelId="{03D80039-011C-4254-9D40-AFDE55BB5F5C}" type="presOf" srcId="{B0D7F252-EA3A-4A1E-9E1B-D2CDE7B8504A}" destId="{B3CAD160-F8A1-4C3B-9974-F6F67001D269}" srcOrd="0" destOrd="0" presId="urn:microsoft.com/office/officeart/2005/8/layout/vList2"/>
    <dgm:cxn modelId="{413E6E65-BE51-43F2-8045-45593DACF4BA}" type="presOf" srcId="{0518F116-B422-4975-8556-6D7E75971C80}" destId="{7E1C7D17-162E-4C7B-A76B-27446EDDD059}" srcOrd="0" destOrd="0" presId="urn:microsoft.com/office/officeart/2005/8/layout/vList2"/>
    <dgm:cxn modelId="{CBA79773-1682-4F52-B94D-A12978ECFA6D}" type="presOf" srcId="{2CCFF332-BB13-47A4-A157-DFD6216495FC}" destId="{AD7F51C9-E89C-4531-9075-00CDACCA51FD}" srcOrd="0" destOrd="0" presId="urn:microsoft.com/office/officeart/2005/8/layout/vList2"/>
    <dgm:cxn modelId="{CF44E2C8-58ED-4A0C-A647-1DBEA9D998F8}" type="presOf" srcId="{D06D708A-50DA-4334-B505-10B0CB777545}" destId="{A6969244-5AA6-42CF-A5F6-289ED3401853}" srcOrd="0" destOrd="0" presId="urn:microsoft.com/office/officeart/2005/8/layout/vList2"/>
    <dgm:cxn modelId="{5AF4F9C8-20E3-47C7-99AB-2217F637D231}" srcId="{0518F116-B422-4975-8556-6D7E75971C80}" destId="{E360702B-E369-4E55-981A-37A2D8B6F3D3}" srcOrd="0" destOrd="0" parTransId="{1E4E4A58-C105-4E49-9365-038225D25C05}" sibTransId="{CB5F5EBC-BE65-4227-B4C6-8D23C76AD0A4}"/>
    <dgm:cxn modelId="{015D84D0-17AE-488D-A1D7-4E8E240201B2}" type="presOf" srcId="{E360702B-E369-4E55-981A-37A2D8B6F3D3}" destId="{65438F70-8857-444A-8977-B952559F7FB1}" srcOrd="0" destOrd="0" presId="urn:microsoft.com/office/officeart/2005/8/layout/vList2"/>
    <dgm:cxn modelId="{082C0DF2-385A-4774-889D-05A6E9411248}" srcId="{2CCFF332-BB13-47A4-A157-DFD6216495FC}" destId="{D06D708A-50DA-4334-B505-10B0CB777545}" srcOrd="0" destOrd="0" parTransId="{FF66DBDD-07DF-4FA4-B8CA-F66E04758D80}" sibTransId="{17E055D6-4ABE-4D0B-B30A-9E62B18E25F3}"/>
    <dgm:cxn modelId="{517DBCF6-C0A7-4FFA-AF8D-3B48B5FE18E7}" srcId="{2CCFF332-BB13-47A4-A157-DFD6216495FC}" destId="{0518F116-B422-4975-8556-6D7E75971C80}" srcOrd="1" destOrd="0" parTransId="{A436C0FB-830D-47D1-A39C-18674261616E}" sibTransId="{6A7721FB-46E9-46D5-9160-A3C2C3525E11}"/>
    <dgm:cxn modelId="{31E54DBD-84BF-48B1-9656-E09A4E76DCAB}" type="presParOf" srcId="{AD7F51C9-E89C-4531-9075-00CDACCA51FD}" destId="{A6969244-5AA6-42CF-A5F6-289ED3401853}" srcOrd="0" destOrd="0" presId="urn:microsoft.com/office/officeart/2005/8/layout/vList2"/>
    <dgm:cxn modelId="{2C5EDFBE-5CD1-4D01-870C-A6514F3E3462}" type="presParOf" srcId="{AD7F51C9-E89C-4531-9075-00CDACCA51FD}" destId="{B3CAD160-F8A1-4C3B-9974-F6F67001D269}" srcOrd="1" destOrd="0" presId="urn:microsoft.com/office/officeart/2005/8/layout/vList2"/>
    <dgm:cxn modelId="{F3AE65BA-F13E-44E6-AAD5-3815879F3E46}" type="presParOf" srcId="{AD7F51C9-E89C-4531-9075-00CDACCA51FD}" destId="{7E1C7D17-162E-4C7B-A76B-27446EDDD059}" srcOrd="2" destOrd="0" presId="urn:microsoft.com/office/officeart/2005/8/layout/vList2"/>
    <dgm:cxn modelId="{7CF3BE12-B8DE-4319-8E6D-F5D6086FF546}" type="presParOf" srcId="{AD7F51C9-E89C-4531-9075-00CDACCA51FD}" destId="{65438F70-8857-444A-8977-B952559F7FB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6DA3EB-FFB1-4D8F-A069-BA80D4499DD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VE"/>
        </a:p>
      </dgm:t>
    </dgm:pt>
    <dgm:pt modelId="{CDB642EF-349B-4F8C-85D8-27D0C65252D1}">
      <dgm:prSet phldrT="[Texto]" custT="1"/>
      <dgm:spPr/>
      <dgm:t>
        <a:bodyPr/>
        <a:lstStyle/>
        <a:p>
          <a:r>
            <a:rPr lang="es-VE" sz="1800" dirty="0"/>
            <a:t>“ESAL”</a:t>
          </a:r>
        </a:p>
      </dgm:t>
    </dgm:pt>
    <dgm:pt modelId="{A2595DAF-66DD-4E8D-B921-A0F578248EB2}" type="parTrans" cxnId="{9BC6E55F-AFB9-42EF-8C3E-39D810D531F4}">
      <dgm:prSet/>
      <dgm:spPr/>
      <dgm:t>
        <a:bodyPr/>
        <a:lstStyle/>
        <a:p>
          <a:endParaRPr lang="es-VE"/>
        </a:p>
      </dgm:t>
    </dgm:pt>
    <dgm:pt modelId="{59977790-239D-4B02-B0D2-FAD51748B447}" type="sibTrans" cxnId="{9BC6E55F-AFB9-42EF-8C3E-39D810D531F4}">
      <dgm:prSet/>
      <dgm:spPr/>
      <dgm:t>
        <a:bodyPr/>
        <a:lstStyle/>
        <a:p>
          <a:endParaRPr lang="es-VE"/>
        </a:p>
      </dgm:t>
    </dgm:pt>
    <dgm:pt modelId="{D019D8C5-5105-4E53-B2A5-3913D141EB7B}">
      <dgm:prSet phldrT="[Texto]"/>
      <dgm:spPr/>
      <dgm:t>
        <a:bodyPr/>
        <a:lstStyle/>
        <a:p>
          <a:r>
            <a:rPr lang="es-VE" dirty="0"/>
            <a:t>No mercado</a:t>
          </a:r>
        </a:p>
      </dgm:t>
    </dgm:pt>
    <dgm:pt modelId="{ADCE0709-FEC4-4F99-9BCC-47261F3F8C4A}" type="parTrans" cxnId="{1B743682-2073-4000-BB65-93875B339BAA}">
      <dgm:prSet/>
      <dgm:spPr/>
      <dgm:t>
        <a:bodyPr/>
        <a:lstStyle/>
        <a:p>
          <a:endParaRPr lang="es-VE"/>
        </a:p>
      </dgm:t>
    </dgm:pt>
    <dgm:pt modelId="{9371FB13-EBC8-43DA-9FE8-28E4CAB0F83A}" type="sibTrans" cxnId="{1B743682-2073-4000-BB65-93875B339BAA}">
      <dgm:prSet/>
      <dgm:spPr/>
      <dgm:t>
        <a:bodyPr/>
        <a:lstStyle/>
        <a:p>
          <a:endParaRPr lang="es-VE"/>
        </a:p>
      </dgm:t>
    </dgm:pt>
    <dgm:pt modelId="{185B06A9-8103-4498-A6F1-0CC437914EE9}">
      <dgm:prSet phldrT="[Texto]"/>
      <dgm:spPr/>
      <dgm:t>
        <a:bodyPr/>
        <a:lstStyle/>
        <a:p>
          <a:r>
            <a:rPr lang="es-VE" dirty="0"/>
            <a:t>Dependen de presupuesto</a:t>
          </a:r>
        </a:p>
      </dgm:t>
    </dgm:pt>
    <dgm:pt modelId="{DAF7D680-9D1F-4A98-9736-FEB68B6D186E}" type="parTrans" cxnId="{3F7DCD6E-899E-453D-9EDB-5B90681D2771}">
      <dgm:prSet/>
      <dgm:spPr/>
      <dgm:t>
        <a:bodyPr/>
        <a:lstStyle/>
        <a:p>
          <a:endParaRPr lang="es-VE"/>
        </a:p>
      </dgm:t>
    </dgm:pt>
    <dgm:pt modelId="{0742B0A1-872D-4ECD-8436-5DB1D5C19717}" type="sibTrans" cxnId="{3F7DCD6E-899E-453D-9EDB-5B90681D2771}">
      <dgm:prSet/>
      <dgm:spPr/>
      <dgm:t>
        <a:bodyPr/>
        <a:lstStyle/>
        <a:p>
          <a:endParaRPr lang="es-VE"/>
        </a:p>
      </dgm:t>
    </dgm:pt>
    <dgm:pt modelId="{5C91BFCF-62B2-4442-8E78-3426AEB2CD28}">
      <dgm:prSet phldrT="[Texto]"/>
      <dgm:spPr/>
      <dgm:t>
        <a:bodyPr/>
        <a:lstStyle/>
        <a:p>
          <a:r>
            <a:rPr lang="es-VE" dirty="0"/>
            <a:t>Lucrativas</a:t>
          </a:r>
        </a:p>
      </dgm:t>
    </dgm:pt>
    <dgm:pt modelId="{CCEB6C6C-A3EB-4761-8D01-A8058055EAE6}" type="parTrans" cxnId="{3F70815F-0246-4957-9205-DA5D8B3DCBF4}">
      <dgm:prSet/>
      <dgm:spPr/>
      <dgm:t>
        <a:bodyPr/>
        <a:lstStyle/>
        <a:p>
          <a:endParaRPr lang="es-VE"/>
        </a:p>
      </dgm:t>
    </dgm:pt>
    <dgm:pt modelId="{AD0CE4D6-AD7A-4E7B-9CD4-507FEAF6A20D}" type="sibTrans" cxnId="{3F70815F-0246-4957-9205-DA5D8B3DCBF4}">
      <dgm:prSet/>
      <dgm:spPr/>
      <dgm:t>
        <a:bodyPr/>
        <a:lstStyle/>
        <a:p>
          <a:endParaRPr lang="es-VE"/>
        </a:p>
      </dgm:t>
    </dgm:pt>
    <dgm:pt modelId="{EF0E0B5D-0DC1-4598-89B3-F21567089F8B}">
      <dgm:prSet phldrT="[Texto]"/>
      <dgm:spPr/>
      <dgm:t>
        <a:bodyPr/>
        <a:lstStyle/>
        <a:p>
          <a:r>
            <a:rPr lang="es-VE" dirty="0"/>
            <a:t>Corporaciones públicas financieras - CPF</a:t>
          </a:r>
        </a:p>
      </dgm:t>
    </dgm:pt>
    <dgm:pt modelId="{D9205D05-38DC-4FA0-B26C-625FB1D19651}" type="parTrans" cxnId="{78F48D89-CB71-4478-9CC0-1BA3F6F0EA1C}">
      <dgm:prSet/>
      <dgm:spPr/>
      <dgm:t>
        <a:bodyPr/>
        <a:lstStyle/>
        <a:p>
          <a:endParaRPr lang="es-VE"/>
        </a:p>
      </dgm:t>
    </dgm:pt>
    <dgm:pt modelId="{589CDE55-B88A-4597-AE6D-AEC9E061738E}" type="sibTrans" cxnId="{78F48D89-CB71-4478-9CC0-1BA3F6F0EA1C}">
      <dgm:prSet/>
      <dgm:spPr/>
      <dgm:t>
        <a:bodyPr/>
        <a:lstStyle/>
        <a:p>
          <a:endParaRPr lang="es-VE"/>
        </a:p>
      </dgm:t>
    </dgm:pt>
    <dgm:pt modelId="{65BA97EF-B373-4261-B043-B59304562FB4}">
      <dgm:prSet phldrT="[Texto]"/>
      <dgm:spPr/>
      <dgm:t>
        <a:bodyPr/>
        <a:lstStyle/>
        <a:p>
          <a:r>
            <a:rPr lang="es-VE" dirty="0"/>
            <a:t>Corporaciones públicas no financieras - CPNF</a:t>
          </a:r>
        </a:p>
      </dgm:t>
    </dgm:pt>
    <dgm:pt modelId="{11BC54BC-CFD0-477D-9E30-56572AB6BE32}" type="parTrans" cxnId="{91C0CF9F-57F0-4BE5-8A59-EDB935BE9101}">
      <dgm:prSet/>
      <dgm:spPr/>
      <dgm:t>
        <a:bodyPr/>
        <a:lstStyle/>
        <a:p>
          <a:endParaRPr lang="es-VE"/>
        </a:p>
      </dgm:t>
    </dgm:pt>
    <dgm:pt modelId="{8073340C-B489-46F4-8C14-B60B937F3B0B}" type="sibTrans" cxnId="{91C0CF9F-57F0-4BE5-8A59-EDB935BE9101}">
      <dgm:prSet/>
      <dgm:spPr/>
      <dgm:t>
        <a:bodyPr/>
        <a:lstStyle/>
        <a:p>
          <a:endParaRPr lang="es-VE"/>
        </a:p>
      </dgm:t>
    </dgm:pt>
    <dgm:pt modelId="{34833855-D138-46A4-91AC-060C5C9CF96E}" type="pres">
      <dgm:prSet presAssocID="{896DA3EB-FFB1-4D8F-A069-BA80D4499DDA}" presName="diagram" presStyleCnt="0">
        <dgm:presLayoutVars>
          <dgm:chPref val="1"/>
          <dgm:dir/>
          <dgm:animOne val="branch"/>
          <dgm:animLvl val="lvl"/>
          <dgm:resizeHandles/>
        </dgm:presLayoutVars>
      </dgm:prSet>
      <dgm:spPr/>
    </dgm:pt>
    <dgm:pt modelId="{47458821-8F9E-4341-9FCB-9A1E80FB6A71}" type="pres">
      <dgm:prSet presAssocID="{CDB642EF-349B-4F8C-85D8-27D0C65252D1}" presName="root" presStyleCnt="0"/>
      <dgm:spPr/>
    </dgm:pt>
    <dgm:pt modelId="{67E2583E-F2DF-4DFF-BBD5-3540C4232A0F}" type="pres">
      <dgm:prSet presAssocID="{CDB642EF-349B-4F8C-85D8-27D0C65252D1}" presName="rootComposite" presStyleCnt="0"/>
      <dgm:spPr/>
    </dgm:pt>
    <dgm:pt modelId="{EC42FE2D-BFF6-41B4-8BD5-5DC77266DF9C}" type="pres">
      <dgm:prSet presAssocID="{CDB642EF-349B-4F8C-85D8-27D0C65252D1}" presName="rootText" presStyleLbl="node1" presStyleIdx="0" presStyleCnt="2" custScaleX="189019"/>
      <dgm:spPr/>
    </dgm:pt>
    <dgm:pt modelId="{E1CC99F7-C75B-4C6A-885B-268707DDF092}" type="pres">
      <dgm:prSet presAssocID="{CDB642EF-349B-4F8C-85D8-27D0C65252D1}" presName="rootConnector" presStyleLbl="node1" presStyleIdx="0" presStyleCnt="2"/>
      <dgm:spPr/>
    </dgm:pt>
    <dgm:pt modelId="{AB1896C1-7C2B-4B56-8DE2-A5EBC0DF0EA8}" type="pres">
      <dgm:prSet presAssocID="{CDB642EF-349B-4F8C-85D8-27D0C65252D1}" presName="childShape" presStyleCnt="0"/>
      <dgm:spPr/>
    </dgm:pt>
    <dgm:pt modelId="{DF219F2F-FBBB-41DA-9E16-9D2EBE4CD06F}" type="pres">
      <dgm:prSet presAssocID="{ADCE0709-FEC4-4F99-9BCC-47261F3F8C4A}" presName="Name13" presStyleLbl="parChTrans1D2" presStyleIdx="0" presStyleCnt="4"/>
      <dgm:spPr/>
    </dgm:pt>
    <dgm:pt modelId="{1D0D7359-5855-41CB-9E70-16EC9DA1EBBD}" type="pres">
      <dgm:prSet presAssocID="{D019D8C5-5105-4E53-B2A5-3913D141EB7B}" presName="childText" presStyleLbl="bgAcc1" presStyleIdx="0" presStyleCnt="4" custScaleX="288292">
        <dgm:presLayoutVars>
          <dgm:bulletEnabled val="1"/>
        </dgm:presLayoutVars>
      </dgm:prSet>
      <dgm:spPr/>
    </dgm:pt>
    <dgm:pt modelId="{3CE4CD5A-0D6A-4619-B850-294F65F253CD}" type="pres">
      <dgm:prSet presAssocID="{DAF7D680-9D1F-4A98-9736-FEB68B6D186E}" presName="Name13" presStyleLbl="parChTrans1D2" presStyleIdx="1" presStyleCnt="4"/>
      <dgm:spPr/>
    </dgm:pt>
    <dgm:pt modelId="{CEC4118E-BD00-4107-ACC1-F6EACEC40D4C}" type="pres">
      <dgm:prSet presAssocID="{185B06A9-8103-4498-A6F1-0CC437914EE9}" presName="childText" presStyleLbl="bgAcc1" presStyleIdx="1" presStyleCnt="4" custScaleX="289805">
        <dgm:presLayoutVars>
          <dgm:bulletEnabled val="1"/>
        </dgm:presLayoutVars>
      </dgm:prSet>
      <dgm:spPr/>
    </dgm:pt>
    <dgm:pt modelId="{9E7A5E29-D9BB-452D-B976-967EBCE6C74B}" type="pres">
      <dgm:prSet presAssocID="{5C91BFCF-62B2-4442-8E78-3426AEB2CD28}" presName="root" presStyleCnt="0"/>
      <dgm:spPr/>
    </dgm:pt>
    <dgm:pt modelId="{382CE6F0-9951-48FF-9123-625C9244ECCB}" type="pres">
      <dgm:prSet presAssocID="{5C91BFCF-62B2-4442-8E78-3426AEB2CD28}" presName="rootComposite" presStyleCnt="0"/>
      <dgm:spPr/>
    </dgm:pt>
    <dgm:pt modelId="{BF7FFAD7-190C-4D0E-8AFD-0370FB2B7C07}" type="pres">
      <dgm:prSet presAssocID="{5C91BFCF-62B2-4442-8E78-3426AEB2CD28}" presName="rootText" presStyleLbl="node1" presStyleIdx="1" presStyleCnt="2" custScaleX="171169"/>
      <dgm:spPr/>
    </dgm:pt>
    <dgm:pt modelId="{9669733C-CFA4-4BF7-B462-2929E59F706A}" type="pres">
      <dgm:prSet presAssocID="{5C91BFCF-62B2-4442-8E78-3426AEB2CD28}" presName="rootConnector" presStyleLbl="node1" presStyleIdx="1" presStyleCnt="2"/>
      <dgm:spPr/>
    </dgm:pt>
    <dgm:pt modelId="{F205B3F4-B29C-4EEC-82DB-0789B921D437}" type="pres">
      <dgm:prSet presAssocID="{5C91BFCF-62B2-4442-8E78-3426AEB2CD28}" presName="childShape" presStyleCnt="0"/>
      <dgm:spPr/>
    </dgm:pt>
    <dgm:pt modelId="{7EF1694F-F665-4E85-894C-207D38FF8409}" type="pres">
      <dgm:prSet presAssocID="{D9205D05-38DC-4FA0-B26C-625FB1D19651}" presName="Name13" presStyleLbl="parChTrans1D2" presStyleIdx="2" presStyleCnt="4"/>
      <dgm:spPr/>
    </dgm:pt>
    <dgm:pt modelId="{35D93D99-615C-4619-BF6B-086174E0700C}" type="pres">
      <dgm:prSet presAssocID="{EF0E0B5D-0DC1-4598-89B3-F21567089F8B}" presName="childText" presStyleLbl="bgAcc1" presStyleIdx="2" presStyleCnt="4" custScaleX="368929">
        <dgm:presLayoutVars>
          <dgm:bulletEnabled val="1"/>
        </dgm:presLayoutVars>
      </dgm:prSet>
      <dgm:spPr/>
    </dgm:pt>
    <dgm:pt modelId="{A18A0FF4-898E-40CE-9906-CAB562D783BB}" type="pres">
      <dgm:prSet presAssocID="{11BC54BC-CFD0-477D-9E30-56572AB6BE32}" presName="Name13" presStyleLbl="parChTrans1D2" presStyleIdx="3" presStyleCnt="4"/>
      <dgm:spPr/>
    </dgm:pt>
    <dgm:pt modelId="{629F9B9D-7CFF-4B7E-B120-D3FCE4F5A448}" type="pres">
      <dgm:prSet presAssocID="{65BA97EF-B373-4261-B043-B59304562FB4}" presName="childText" presStyleLbl="bgAcc1" presStyleIdx="3" presStyleCnt="4" custScaleX="368929">
        <dgm:presLayoutVars>
          <dgm:bulletEnabled val="1"/>
        </dgm:presLayoutVars>
      </dgm:prSet>
      <dgm:spPr/>
    </dgm:pt>
  </dgm:ptLst>
  <dgm:cxnLst>
    <dgm:cxn modelId="{D6D9510D-D800-4678-9576-188DAF6899F9}" type="presOf" srcId="{65BA97EF-B373-4261-B043-B59304562FB4}" destId="{629F9B9D-7CFF-4B7E-B120-D3FCE4F5A448}" srcOrd="0" destOrd="0" presId="urn:microsoft.com/office/officeart/2005/8/layout/hierarchy3"/>
    <dgm:cxn modelId="{96C0A613-249A-43DB-82CE-55123732618E}" type="presOf" srcId="{D9205D05-38DC-4FA0-B26C-625FB1D19651}" destId="{7EF1694F-F665-4E85-894C-207D38FF8409}" srcOrd="0" destOrd="0" presId="urn:microsoft.com/office/officeart/2005/8/layout/hierarchy3"/>
    <dgm:cxn modelId="{9467EA2E-58F7-4775-A0E5-973CB1964DE2}" type="presOf" srcId="{896DA3EB-FFB1-4D8F-A069-BA80D4499DDA}" destId="{34833855-D138-46A4-91AC-060C5C9CF96E}" srcOrd="0" destOrd="0" presId="urn:microsoft.com/office/officeart/2005/8/layout/hierarchy3"/>
    <dgm:cxn modelId="{8CAF6939-6D6C-4FB6-9447-DDBC5C6E54B7}" type="presOf" srcId="{DAF7D680-9D1F-4A98-9736-FEB68B6D186E}" destId="{3CE4CD5A-0D6A-4619-B850-294F65F253CD}" srcOrd="0" destOrd="0" presId="urn:microsoft.com/office/officeart/2005/8/layout/hierarchy3"/>
    <dgm:cxn modelId="{3F70815F-0246-4957-9205-DA5D8B3DCBF4}" srcId="{896DA3EB-FFB1-4D8F-A069-BA80D4499DDA}" destId="{5C91BFCF-62B2-4442-8E78-3426AEB2CD28}" srcOrd="1" destOrd="0" parTransId="{CCEB6C6C-A3EB-4761-8D01-A8058055EAE6}" sibTransId="{AD0CE4D6-AD7A-4E7B-9CD4-507FEAF6A20D}"/>
    <dgm:cxn modelId="{9BC6E55F-AFB9-42EF-8C3E-39D810D531F4}" srcId="{896DA3EB-FFB1-4D8F-A069-BA80D4499DDA}" destId="{CDB642EF-349B-4F8C-85D8-27D0C65252D1}" srcOrd="0" destOrd="0" parTransId="{A2595DAF-66DD-4E8D-B921-A0F578248EB2}" sibTransId="{59977790-239D-4B02-B0D2-FAD51748B447}"/>
    <dgm:cxn modelId="{5E91C063-3409-4618-B601-86BCCA42B2EB}" type="presOf" srcId="{CDB642EF-349B-4F8C-85D8-27D0C65252D1}" destId="{EC42FE2D-BFF6-41B4-8BD5-5DC77266DF9C}" srcOrd="0" destOrd="0" presId="urn:microsoft.com/office/officeart/2005/8/layout/hierarchy3"/>
    <dgm:cxn modelId="{F681F96A-E1FE-494A-B2AA-9B228CE74E02}" type="presOf" srcId="{CDB642EF-349B-4F8C-85D8-27D0C65252D1}" destId="{E1CC99F7-C75B-4C6A-885B-268707DDF092}" srcOrd="1" destOrd="0" presId="urn:microsoft.com/office/officeart/2005/8/layout/hierarchy3"/>
    <dgm:cxn modelId="{3F7DCD6E-899E-453D-9EDB-5B90681D2771}" srcId="{CDB642EF-349B-4F8C-85D8-27D0C65252D1}" destId="{185B06A9-8103-4498-A6F1-0CC437914EE9}" srcOrd="1" destOrd="0" parTransId="{DAF7D680-9D1F-4A98-9736-FEB68B6D186E}" sibTransId="{0742B0A1-872D-4ECD-8436-5DB1D5C19717}"/>
    <dgm:cxn modelId="{69CD4D70-54F7-4E08-90F3-41D60EFE402C}" type="presOf" srcId="{11BC54BC-CFD0-477D-9E30-56572AB6BE32}" destId="{A18A0FF4-898E-40CE-9906-CAB562D783BB}" srcOrd="0" destOrd="0" presId="urn:microsoft.com/office/officeart/2005/8/layout/hierarchy3"/>
    <dgm:cxn modelId="{344FAE52-FE3E-4D7D-9AC7-0E93AC0AB701}" type="presOf" srcId="{ADCE0709-FEC4-4F99-9BCC-47261F3F8C4A}" destId="{DF219F2F-FBBB-41DA-9E16-9D2EBE4CD06F}" srcOrd="0" destOrd="0" presId="urn:microsoft.com/office/officeart/2005/8/layout/hierarchy3"/>
    <dgm:cxn modelId="{B1764956-42AC-4634-8A5D-18CA291796AF}" type="presOf" srcId="{5C91BFCF-62B2-4442-8E78-3426AEB2CD28}" destId="{9669733C-CFA4-4BF7-B462-2929E59F706A}" srcOrd="1" destOrd="0" presId="urn:microsoft.com/office/officeart/2005/8/layout/hierarchy3"/>
    <dgm:cxn modelId="{1B743682-2073-4000-BB65-93875B339BAA}" srcId="{CDB642EF-349B-4F8C-85D8-27D0C65252D1}" destId="{D019D8C5-5105-4E53-B2A5-3913D141EB7B}" srcOrd="0" destOrd="0" parTransId="{ADCE0709-FEC4-4F99-9BCC-47261F3F8C4A}" sibTransId="{9371FB13-EBC8-43DA-9FE8-28E4CAB0F83A}"/>
    <dgm:cxn modelId="{78F48D89-CB71-4478-9CC0-1BA3F6F0EA1C}" srcId="{5C91BFCF-62B2-4442-8E78-3426AEB2CD28}" destId="{EF0E0B5D-0DC1-4598-89B3-F21567089F8B}" srcOrd="0" destOrd="0" parTransId="{D9205D05-38DC-4FA0-B26C-625FB1D19651}" sibTransId="{589CDE55-B88A-4597-AE6D-AEC9E061738E}"/>
    <dgm:cxn modelId="{D8204991-8020-48C7-A18E-45E370EA443D}" type="presOf" srcId="{5C91BFCF-62B2-4442-8E78-3426AEB2CD28}" destId="{BF7FFAD7-190C-4D0E-8AFD-0370FB2B7C07}" srcOrd="0" destOrd="0" presId="urn:microsoft.com/office/officeart/2005/8/layout/hierarchy3"/>
    <dgm:cxn modelId="{91C0CF9F-57F0-4BE5-8A59-EDB935BE9101}" srcId="{5C91BFCF-62B2-4442-8E78-3426AEB2CD28}" destId="{65BA97EF-B373-4261-B043-B59304562FB4}" srcOrd="1" destOrd="0" parTransId="{11BC54BC-CFD0-477D-9E30-56572AB6BE32}" sibTransId="{8073340C-B489-46F4-8C14-B60B937F3B0B}"/>
    <dgm:cxn modelId="{EA4D26AE-D199-47F9-BDF0-4B589DD5EA04}" type="presOf" srcId="{EF0E0B5D-0DC1-4598-89B3-F21567089F8B}" destId="{35D93D99-615C-4619-BF6B-086174E0700C}" srcOrd="0" destOrd="0" presId="urn:microsoft.com/office/officeart/2005/8/layout/hierarchy3"/>
    <dgm:cxn modelId="{385B62E5-ACCB-4A78-B7B1-FF202C10A197}" type="presOf" srcId="{D019D8C5-5105-4E53-B2A5-3913D141EB7B}" destId="{1D0D7359-5855-41CB-9E70-16EC9DA1EBBD}" srcOrd="0" destOrd="0" presId="urn:microsoft.com/office/officeart/2005/8/layout/hierarchy3"/>
    <dgm:cxn modelId="{A258F9F0-1E6D-4E4C-8315-4039A8573B87}" type="presOf" srcId="{185B06A9-8103-4498-A6F1-0CC437914EE9}" destId="{CEC4118E-BD00-4107-ACC1-F6EACEC40D4C}" srcOrd="0" destOrd="0" presId="urn:microsoft.com/office/officeart/2005/8/layout/hierarchy3"/>
    <dgm:cxn modelId="{27E16C0A-DCF2-4780-A15B-70B7EA0FBD55}" type="presParOf" srcId="{34833855-D138-46A4-91AC-060C5C9CF96E}" destId="{47458821-8F9E-4341-9FCB-9A1E80FB6A71}" srcOrd="0" destOrd="0" presId="urn:microsoft.com/office/officeart/2005/8/layout/hierarchy3"/>
    <dgm:cxn modelId="{813F273F-23DE-4375-AD5A-ECB1F75B0C29}" type="presParOf" srcId="{47458821-8F9E-4341-9FCB-9A1E80FB6A71}" destId="{67E2583E-F2DF-4DFF-BBD5-3540C4232A0F}" srcOrd="0" destOrd="0" presId="urn:microsoft.com/office/officeart/2005/8/layout/hierarchy3"/>
    <dgm:cxn modelId="{7D8FC397-1996-4B12-B985-9A781F360003}" type="presParOf" srcId="{67E2583E-F2DF-4DFF-BBD5-3540C4232A0F}" destId="{EC42FE2D-BFF6-41B4-8BD5-5DC77266DF9C}" srcOrd="0" destOrd="0" presId="urn:microsoft.com/office/officeart/2005/8/layout/hierarchy3"/>
    <dgm:cxn modelId="{A032E14C-3FC0-4D76-9C27-1B2CABE0F925}" type="presParOf" srcId="{67E2583E-F2DF-4DFF-BBD5-3540C4232A0F}" destId="{E1CC99F7-C75B-4C6A-885B-268707DDF092}" srcOrd="1" destOrd="0" presId="urn:microsoft.com/office/officeart/2005/8/layout/hierarchy3"/>
    <dgm:cxn modelId="{32525F16-E38D-4200-B954-075F91046163}" type="presParOf" srcId="{47458821-8F9E-4341-9FCB-9A1E80FB6A71}" destId="{AB1896C1-7C2B-4B56-8DE2-A5EBC0DF0EA8}" srcOrd="1" destOrd="0" presId="urn:microsoft.com/office/officeart/2005/8/layout/hierarchy3"/>
    <dgm:cxn modelId="{1B78F37F-3D2A-46D4-B7EF-125AFFBA5313}" type="presParOf" srcId="{AB1896C1-7C2B-4B56-8DE2-A5EBC0DF0EA8}" destId="{DF219F2F-FBBB-41DA-9E16-9D2EBE4CD06F}" srcOrd="0" destOrd="0" presId="urn:microsoft.com/office/officeart/2005/8/layout/hierarchy3"/>
    <dgm:cxn modelId="{D21804DD-2774-4111-9627-8C27FBECB69F}" type="presParOf" srcId="{AB1896C1-7C2B-4B56-8DE2-A5EBC0DF0EA8}" destId="{1D0D7359-5855-41CB-9E70-16EC9DA1EBBD}" srcOrd="1" destOrd="0" presId="urn:microsoft.com/office/officeart/2005/8/layout/hierarchy3"/>
    <dgm:cxn modelId="{8E6B032C-5823-458A-943C-0EC5F88EA197}" type="presParOf" srcId="{AB1896C1-7C2B-4B56-8DE2-A5EBC0DF0EA8}" destId="{3CE4CD5A-0D6A-4619-B850-294F65F253CD}" srcOrd="2" destOrd="0" presId="urn:microsoft.com/office/officeart/2005/8/layout/hierarchy3"/>
    <dgm:cxn modelId="{19DE42A1-F7F2-4226-8B3A-6BDFC8B504F7}" type="presParOf" srcId="{AB1896C1-7C2B-4B56-8DE2-A5EBC0DF0EA8}" destId="{CEC4118E-BD00-4107-ACC1-F6EACEC40D4C}" srcOrd="3" destOrd="0" presId="urn:microsoft.com/office/officeart/2005/8/layout/hierarchy3"/>
    <dgm:cxn modelId="{EF1C5548-0CFD-4D69-B30B-CD379FF8E1E3}" type="presParOf" srcId="{34833855-D138-46A4-91AC-060C5C9CF96E}" destId="{9E7A5E29-D9BB-452D-B976-967EBCE6C74B}" srcOrd="1" destOrd="0" presId="urn:microsoft.com/office/officeart/2005/8/layout/hierarchy3"/>
    <dgm:cxn modelId="{7D31D071-E679-4A28-99F8-BB30769D091B}" type="presParOf" srcId="{9E7A5E29-D9BB-452D-B976-967EBCE6C74B}" destId="{382CE6F0-9951-48FF-9123-625C9244ECCB}" srcOrd="0" destOrd="0" presId="urn:microsoft.com/office/officeart/2005/8/layout/hierarchy3"/>
    <dgm:cxn modelId="{5F386ED2-964A-49D0-B031-90E15155184F}" type="presParOf" srcId="{382CE6F0-9951-48FF-9123-625C9244ECCB}" destId="{BF7FFAD7-190C-4D0E-8AFD-0370FB2B7C07}" srcOrd="0" destOrd="0" presId="urn:microsoft.com/office/officeart/2005/8/layout/hierarchy3"/>
    <dgm:cxn modelId="{22505BB8-EE05-4F13-AEC9-F50B15171662}" type="presParOf" srcId="{382CE6F0-9951-48FF-9123-625C9244ECCB}" destId="{9669733C-CFA4-4BF7-B462-2929E59F706A}" srcOrd="1" destOrd="0" presId="urn:microsoft.com/office/officeart/2005/8/layout/hierarchy3"/>
    <dgm:cxn modelId="{DBB50DA1-913D-404E-806C-8B30B9594F66}" type="presParOf" srcId="{9E7A5E29-D9BB-452D-B976-967EBCE6C74B}" destId="{F205B3F4-B29C-4EEC-82DB-0789B921D437}" srcOrd="1" destOrd="0" presId="urn:microsoft.com/office/officeart/2005/8/layout/hierarchy3"/>
    <dgm:cxn modelId="{F96BC79F-DB9A-4A5D-AB3E-D1FD4E69DA58}" type="presParOf" srcId="{F205B3F4-B29C-4EEC-82DB-0789B921D437}" destId="{7EF1694F-F665-4E85-894C-207D38FF8409}" srcOrd="0" destOrd="0" presId="urn:microsoft.com/office/officeart/2005/8/layout/hierarchy3"/>
    <dgm:cxn modelId="{E976BED2-06A4-4B0E-BF12-0824643426CF}" type="presParOf" srcId="{F205B3F4-B29C-4EEC-82DB-0789B921D437}" destId="{35D93D99-615C-4619-BF6B-086174E0700C}" srcOrd="1" destOrd="0" presId="urn:microsoft.com/office/officeart/2005/8/layout/hierarchy3"/>
    <dgm:cxn modelId="{F5781123-AFE8-44EE-837A-4079BA84F2F7}" type="presParOf" srcId="{F205B3F4-B29C-4EEC-82DB-0789B921D437}" destId="{A18A0FF4-898E-40CE-9906-CAB562D783BB}" srcOrd="2" destOrd="0" presId="urn:microsoft.com/office/officeart/2005/8/layout/hierarchy3"/>
    <dgm:cxn modelId="{178DC1B4-5353-44DF-A3C1-2FEC01389AB3}" type="presParOf" srcId="{F205B3F4-B29C-4EEC-82DB-0789B921D437}" destId="{629F9B9D-7CFF-4B7E-B120-D3FCE4F5A44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2B6122-76B5-457D-A85A-1BD95EDEAF3F}"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VE"/>
        </a:p>
      </dgm:t>
    </dgm:pt>
    <dgm:pt modelId="{CA4DD358-261C-4547-92F5-D5FAEF967F87}">
      <dgm:prSet phldrT="[Texto]"/>
      <dgm:spPr/>
      <dgm:t>
        <a:bodyPr/>
        <a:lstStyle/>
        <a:p>
          <a:r>
            <a:rPr lang="es-VE" dirty="0"/>
            <a:t>Bases estadísticas de Información Financiera</a:t>
          </a:r>
        </a:p>
      </dgm:t>
    </dgm:pt>
    <dgm:pt modelId="{F7CC77AC-260A-45EB-A1C5-2485C03DA5A4}" type="parTrans" cxnId="{AFD03A00-35ED-47CC-AB1B-85E7B10DCC07}">
      <dgm:prSet/>
      <dgm:spPr/>
      <dgm:t>
        <a:bodyPr/>
        <a:lstStyle/>
        <a:p>
          <a:endParaRPr lang="es-VE"/>
        </a:p>
      </dgm:t>
    </dgm:pt>
    <dgm:pt modelId="{1E7F928C-5BDF-4247-8A29-173DB0D99E83}" type="sibTrans" cxnId="{AFD03A00-35ED-47CC-AB1B-85E7B10DCC07}">
      <dgm:prSet/>
      <dgm:spPr/>
      <dgm:t>
        <a:bodyPr/>
        <a:lstStyle/>
        <a:p>
          <a:endParaRPr lang="es-VE"/>
        </a:p>
      </dgm:t>
    </dgm:pt>
    <dgm:pt modelId="{C233D871-0EF0-421F-96A9-1FE95E468FB6}">
      <dgm:prSet phldrT="[Texto]"/>
      <dgm:spPr/>
      <dgm:t>
        <a:bodyPr/>
        <a:lstStyle/>
        <a:p>
          <a:r>
            <a:rPr lang="es-VE" dirty="0"/>
            <a:t>Analizar política fiscal</a:t>
          </a:r>
        </a:p>
      </dgm:t>
    </dgm:pt>
    <dgm:pt modelId="{898F07AF-E231-493F-A04E-470101F9BD7F}" type="parTrans" cxnId="{089ED50E-4852-42D5-B364-A57AEB6D3F3A}">
      <dgm:prSet/>
      <dgm:spPr/>
      <dgm:t>
        <a:bodyPr/>
        <a:lstStyle/>
        <a:p>
          <a:endParaRPr lang="es-VE"/>
        </a:p>
      </dgm:t>
    </dgm:pt>
    <dgm:pt modelId="{F8C02858-AA41-4E40-9EF9-D810547D76D7}" type="sibTrans" cxnId="{089ED50E-4852-42D5-B364-A57AEB6D3F3A}">
      <dgm:prSet/>
      <dgm:spPr/>
      <dgm:t>
        <a:bodyPr/>
        <a:lstStyle/>
        <a:p>
          <a:endParaRPr lang="es-VE"/>
        </a:p>
      </dgm:t>
    </dgm:pt>
    <dgm:pt modelId="{47FCEF8D-14DD-48F3-8029-B2C90681243F}">
      <dgm:prSet phldrT="[Texto]"/>
      <dgm:spPr/>
      <dgm:t>
        <a:bodyPr/>
        <a:lstStyle/>
        <a:p>
          <a:r>
            <a:rPr lang="es-VE" dirty="0"/>
            <a:t>Rendimiento del SGG</a:t>
          </a:r>
        </a:p>
      </dgm:t>
    </dgm:pt>
    <dgm:pt modelId="{B8F5E999-897B-4DF3-8470-DDBB5BC56C58}" type="parTrans" cxnId="{05BCE1BB-471F-402A-93F9-91E411B57EB9}">
      <dgm:prSet/>
      <dgm:spPr/>
      <dgm:t>
        <a:bodyPr/>
        <a:lstStyle/>
        <a:p>
          <a:endParaRPr lang="es-VE"/>
        </a:p>
      </dgm:t>
    </dgm:pt>
    <dgm:pt modelId="{C4946A5C-4117-4808-92E4-3268D1B64669}" type="sibTrans" cxnId="{05BCE1BB-471F-402A-93F9-91E411B57EB9}">
      <dgm:prSet/>
      <dgm:spPr/>
      <dgm:t>
        <a:bodyPr/>
        <a:lstStyle/>
        <a:p>
          <a:endParaRPr lang="es-VE"/>
        </a:p>
      </dgm:t>
    </dgm:pt>
    <dgm:pt modelId="{E0637227-9358-46D7-9767-F4699142E248}">
      <dgm:prSet phldrT="[Texto]"/>
      <dgm:spPr/>
      <dgm:t>
        <a:bodyPr/>
        <a:lstStyle/>
        <a:p>
          <a:r>
            <a:rPr lang="es-VE" dirty="0"/>
            <a:t>Rendimiento del sector público global.</a:t>
          </a:r>
        </a:p>
      </dgm:t>
    </dgm:pt>
    <dgm:pt modelId="{D8DAD37C-20ED-4F95-BD6F-E29F720CC2C8}" type="parTrans" cxnId="{D25A357C-042B-47A2-B10A-E253CA3B475B}">
      <dgm:prSet/>
      <dgm:spPr/>
      <dgm:t>
        <a:bodyPr/>
        <a:lstStyle/>
        <a:p>
          <a:endParaRPr lang="es-VE"/>
        </a:p>
      </dgm:t>
    </dgm:pt>
    <dgm:pt modelId="{7E243579-AA3A-4BD1-A7AD-532C9B69E097}" type="sibTrans" cxnId="{D25A357C-042B-47A2-B10A-E253CA3B475B}">
      <dgm:prSet/>
      <dgm:spPr/>
      <dgm:t>
        <a:bodyPr/>
        <a:lstStyle/>
        <a:p>
          <a:endParaRPr lang="es-VE"/>
        </a:p>
      </dgm:t>
    </dgm:pt>
    <dgm:pt modelId="{B043ED72-E9E9-45FF-AAFE-6E96A9CF5B48}">
      <dgm:prSet phldrT="[Texto]"/>
      <dgm:spPr/>
      <dgm:t>
        <a:bodyPr/>
        <a:lstStyle/>
        <a:p>
          <a:r>
            <a:rPr lang="es-VE" dirty="0"/>
            <a:t>NICSP</a:t>
          </a:r>
        </a:p>
      </dgm:t>
    </dgm:pt>
    <dgm:pt modelId="{3B4CB027-D334-46E2-AEE4-1BFDDF02DCFB}" type="parTrans" cxnId="{B6EBB661-503A-4CE5-B156-754F76C5C23B}">
      <dgm:prSet/>
      <dgm:spPr/>
      <dgm:t>
        <a:bodyPr/>
        <a:lstStyle/>
        <a:p>
          <a:endParaRPr lang="es-VE"/>
        </a:p>
      </dgm:t>
    </dgm:pt>
    <dgm:pt modelId="{9231AC98-59E8-4878-B983-0F67B3F29078}" type="sibTrans" cxnId="{B6EBB661-503A-4CE5-B156-754F76C5C23B}">
      <dgm:prSet/>
      <dgm:spPr/>
      <dgm:t>
        <a:bodyPr/>
        <a:lstStyle/>
        <a:p>
          <a:endParaRPr lang="es-VE"/>
        </a:p>
      </dgm:t>
    </dgm:pt>
    <dgm:pt modelId="{FE7A65E6-BB71-4300-AC59-B9DA3F2E96FB}">
      <dgm:prSet phldrT="[Texto]"/>
      <dgm:spPr/>
      <dgm:t>
        <a:bodyPr/>
        <a:lstStyle/>
        <a:p>
          <a:r>
            <a:rPr lang="es-VE" dirty="0"/>
            <a:t>Toma de decisiones</a:t>
          </a:r>
        </a:p>
      </dgm:t>
    </dgm:pt>
    <dgm:pt modelId="{FF5C1D68-58D4-40B4-B24F-9D424603C98B}" type="parTrans" cxnId="{A5AA7129-827F-4B08-933B-E3FFB615F0A1}">
      <dgm:prSet/>
      <dgm:spPr/>
      <dgm:t>
        <a:bodyPr/>
        <a:lstStyle/>
        <a:p>
          <a:endParaRPr lang="es-VE"/>
        </a:p>
      </dgm:t>
    </dgm:pt>
    <dgm:pt modelId="{1AC01D96-C689-44D6-8596-B530EC7DAA99}" type="sibTrans" cxnId="{A5AA7129-827F-4B08-933B-E3FFB615F0A1}">
      <dgm:prSet/>
      <dgm:spPr/>
      <dgm:t>
        <a:bodyPr/>
        <a:lstStyle/>
        <a:p>
          <a:endParaRPr lang="es-VE"/>
        </a:p>
      </dgm:t>
    </dgm:pt>
    <dgm:pt modelId="{FE213F05-A937-4FEB-B60F-DAB39A9B66DF}">
      <dgm:prSet phldrT="[Texto]"/>
      <dgm:spPr/>
      <dgm:t>
        <a:bodyPr/>
        <a:lstStyle/>
        <a:p>
          <a:r>
            <a:rPr lang="es-VE" dirty="0"/>
            <a:t>Rendir cuenta</a:t>
          </a:r>
        </a:p>
      </dgm:t>
    </dgm:pt>
    <dgm:pt modelId="{B7CA1BE3-79B1-4606-812E-414A1FEF3651}" type="parTrans" cxnId="{BBBE29D1-0420-4604-A0CB-F0B13B1FC135}">
      <dgm:prSet/>
      <dgm:spPr/>
      <dgm:t>
        <a:bodyPr/>
        <a:lstStyle/>
        <a:p>
          <a:endParaRPr lang="es-VE"/>
        </a:p>
      </dgm:t>
    </dgm:pt>
    <dgm:pt modelId="{F99CEBEC-59C9-40AC-9896-B80D2D8C752D}" type="sibTrans" cxnId="{BBBE29D1-0420-4604-A0CB-F0B13B1FC135}">
      <dgm:prSet/>
      <dgm:spPr/>
      <dgm:t>
        <a:bodyPr/>
        <a:lstStyle/>
        <a:p>
          <a:endParaRPr lang="es-VE"/>
        </a:p>
      </dgm:t>
    </dgm:pt>
    <dgm:pt modelId="{F096122C-A7AD-40DB-A5AD-E31B3E47ED02}" type="pres">
      <dgm:prSet presAssocID="{962B6122-76B5-457D-A85A-1BD95EDEAF3F}" presName="layout" presStyleCnt="0">
        <dgm:presLayoutVars>
          <dgm:chMax/>
          <dgm:chPref/>
          <dgm:dir/>
          <dgm:resizeHandles/>
        </dgm:presLayoutVars>
      </dgm:prSet>
      <dgm:spPr/>
    </dgm:pt>
    <dgm:pt modelId="{F2A6537E-9C68-42F5-8C67-77F49D622B8B}" type="pres">
      <dgm:prSet presAssocID="{CA4DD358-261C-4547-92F5-D5FAEF967F87}" presName="root" presStyleCnt="0">
        <dgm:presLayoutVars>
          <dgm:chMax/>
          <dgm:chPref/>
        </dgm:presLayoutVars>
      </dgm:prSet>
      <dgm:spPr/>
    </dgm:pt>
    <dgm:pt modelId="{C3CD78DE-D129-4033-817C-502DBB654ADB}" type="pres">
      <dgm:prSet presAssocID="{CA4DD358-261C-4547-92F5-D5FAEF967F87}" presName="rootComposite" presStyleCnt="0">
        <dgm:presLayoutVars/>
      </dgm:prSet>
      <dgm:spPr/>
    </dgm:pt>
    <dgm:pt modelId="{E84FAC14-4D7B-4D46-8697-1E4B4A319764}" type="pres">
      <dgm:prSet presAssocID="{CA4DD358-261C-4547-92F5-D5FAEF967F87}" presName="ParentAccent" presStyleLbl="alignNode1" presStyleIdx="0" presStyleCnt="2"/>
      <dgm:spPr/>
    </dgm:pt>
    <dgm:pt modelId="{6488BB54-2F2B-4B64-B578-45A3BC37E127}" type="pres">
      <dgm:prSet presAssocID="{CA4DD358-261C-4547-92F5-D5FAEF967F87}" presName="ParentSmallAccent" presStyleLbl="fgAcc1" presStyleIdx="0" presStyleCnt="2"/>
      <dgm:spPr/>
    </dgm:pt>
    <dgm:pt modelId="{9E1B89F4-7707-405F-AAF5-AD4C500E12D6}" type="pres">
      <dgm:prSet presAssocID="{CA4DD358-261C-4547-92F5-D5FAEF967F87}" presName="Parent" presStyleLbl="revTx" presStyleIdx="0" presStyleCnt="7">
        <dgm:presLayoutVars>
          <dgm:chMax/>
          <dgm:chPref val="4"/>
          <dgm:bulletEnabled val="1"/>
        </dgm:presLayoutVars>
      </dgm:prSet>
      <dgm:spPr/>
    </dgm:pt>
    <dgm:pt modelId="{A8B57C05-1972-44A2-9D09-E49839088F52}" type="pres">
      <dgm:prSet presAssocID="{CA4DD358-261C-4547-92F5-D5FAEF967F87}" presName="childShape" presStyleCnt="0">
        <dgm:presLayoutVars>
          <dgm:chMax val="0"/>
          <dgm:chPref val="0"/>
        </dgm:presLayoutVars>
      </dgm:prSet>
      <dgm:spPr/>
    </dgm:pt>
    <dgm:pt modelId="{BA5A4861-373A-47BF-8AB6-8667E691FE67}" type="pres">
      <dgm:prSet presAssocID="{C233D871-0EF0-421F-96A9-1FE95E468FB6}" presName="childComposite" presStyleCnt="0">
        <dgm:presLayoutVars>
          <dgm:chMax val="0"/>
          <dgm:chPref val="0"/>
        </dgm:presLayoutVars>
      </dgm:prSet>
      <dgm:spPr/>
    </dgm:pt>
    <dgm:pt modelId="{3D8E21F3-A417-4759-B1D6-B8D2B13E410B}" type="pres">
      <dgm:prSet presAssocID="{C233D871-0EF0-421F-96A9-1FE95E468FB6}" presName="ChildAccent" presStyleLbl="solidFgAcc1" presStyleIdx="0" presStyleCnt="5"/>
      <dgm:spPr/>
    </dgm:pt>
    <dgm:pt modelId="{9CD4843F-10F2-4F53-970B-B7CE1D294FA3}" type="pres">
      <dgm:prSet presAssocID="{C233D871-0EF0-421F-96A9-1FE95E468FB6}" presName="Child" presStyleLbl="revTx" presStyleIdx="1" presStyleCnt="7">
        <dgm:presLayoutVars>
          <dgm:chMax val="0"/>
          <dgm:chPref val="0"/>
          <dgm:bulletEnabled val="1"/>
        </dgm:presLayoutVars>
      </dgm:prSet>
      <dgm:spPr/>
    </dgm:pt>
    <dgm:pt modelId="{772423C2-6DDA-410B-966F-2E7F909F5F0A}" type="pres">
      <dgm:prSet presAssocID="{47FCEF8D-14DD-48F3-8029-B2C90681243F}" presName="childComposite" presStyleCnt="0">
        <dgm:presLayoutVars>
          <dgm:chMax val="0"/>
          <dgm:chPref val="0"/>
        </dgm:presLayoutVars>
      </dgm:prSet>
      <dgm:spPr/>
    </dgm:pt>
    <dgm:pt modelId="{4F45402C-8B45-4510-94E9-D124D2D5CBBB}" type="pres">
      <dgm:prSet presAssocID="{47FCEF8D-14DD-48F3-8029-B2C90681243F}" presName="ChildAccent" presStyleLbl="solidFgAcc1" presStyleIdx="1" presStyleCnt="5"/>
      <dgm:spPr/>
    </dgm:pt>
    <dgm:pt modelId="{F67DD30D-265B-4076-BCCB-FB78963D46B4}" type="pres">
      <dgm:prSet presAssocID="{47FCEF8D-14DD-48F3-8029-B2C90681243F}" presName="Child" presStyleLbl="revTx" presStyleIdx="2" presStyleCnt="7">
        <dgm:presLayoutVars>
          <dgm:chMax val="0"/>
          <dgm:chPref val="0"/>
          <dgm:bulletEnabled val="1"/>
        </dgm:presLayoutVars>
      </dgm:prSet>
      <dgm:spPr/>
    </dgm:pt>
    <dgm:pt modelId="{28DBB487-8D98-4D5A-92D8-FCBCB156F796}" type="pres">
      <dgm:prSet presAssocID="{E0637227-9358-46D7-9767-F4699142E248}" presName="childComposite" presStyleCnt="0">
        <dgm:presLayoutVars>
          <dgm:chMax val="0"/>
          <dgm:chPref val="0"/>
        </dgm:presLayoutVars>
      </dgm:prSet>
      <dgm:spPr/>
    </dgm:pt>
    <dgm:pt modelId="{65F7BB67-1942-42BF-A44A-7B64C2029FD7}" type="pres">
      <dgm:prSet presAssocID="{E0637227-9358-46D7-9767-F4699142E248}" presName="ChildAccent" presStyleLbl="solidFgAcc1" presStyleIdx="2" presStyleCnt="5"/>
      <dgm:spPr/>
    </dgm:pt>
    <dgm:pt modelId="{20A2B8BA-7D49-4AEF-9B96-106D108AB3CA}" type="pres">
      <dgm:prSet presAssocID="{E0637227-9358-46D7-9767-F4699142E248}" presName="Child" presStyleLbl="revTx" presStyleIdx="3" presStyleCnt="7">
        <dgm:presLayoutVars>
          <dgm:chMax val="0"/>
          <dgm:chPref val="0"/>
          <dgm:bulletEnabled val="1"/>
        </dgm:presLayoutVars>
      </dgm:prSet>
      <dgm:spPr/>
    </dgm:pt>
    <dgm:pt modelId="{95179C51-17D9-4C1D-A055-F941597F64EA}" type="pres">
      <dgm:prSet presAssocID="{B043ED72-E9E9-45FF-AAFE-6E96A9CF5B48}" presName="root" presStyleCnt="0">
        <dgm:presLayoutVars>
          <dgm:chMax/>
          <dgm:chPref/>
        </dgm:presLayoutVars>
      </dgm:prSet>
      <dgm:spPr/>
    </dgm:pt>
    <dgm:pt modelId="{FB2256BF-8AC1-4D11-870A-D06EC6269D76}" type="pres">
      <dgm:prSet presAssocID="{B043ED72-E9E9-45FF-AAFE-6E96A9CF5B48}" presName="rootComposite" presStyleCnt="0">
        <dgm:presLayoutVars/>
      </dgm:prSet>
      <dgm:spPr/>
    </dgm:pt>
    <dgm:pt modelId="{C66E2052-D5F4-481C-B8E3-9B32D5CBA5D6}" type="pres">
      <dgm:prSet presAssocID="{B043ED72-E9E9-45FF-AAFE-6E96A9CF5B48}" presName="ParentAccent" presStyleLbl="alignNode1" presStyleIdx="1" presStyleCnt="2"/>
      <dgm:spPr/>
    </dgm:pt>
    <dgm:pt modelId="{A6ED97D0-23F3-4C88-B3B2-70D667726530}" type="pres">
      <dgm:prSet presAssocID="{B043ED72-E9E9-45FF-AAFE-6E96A9CF5B48}" presName="ParentSmallAccent" presStyleLbl="fgAcc1" presStyleIdx="1" presStyleCnt="2"/>
      <dgm:spPr/>
    </dgm:pt>
    <dgm:pt modelId="{AD97095D-AACC-4AB3-B72D-80473BB6C749}" type="pres">
      <dgm:prSet presAssocID="{B043ED72-E9E9-45FF-AAFE-6E96A9CF5B48}" presName="Parent" presStyleLbl="revTx" presStyleIdx="4" presStyleCnt="7">
        <dgm:presLayoutVars>
          <dgm:chMax/>
          <dgm:chPref val="4"/>
          <dgm:bulletEnabled val="1"/>
        </dgm:presLayoutVars>
      </dgm:prSet>
      <dgm:spPr/>
    </dgm:pt>
    <dgm:pt modelId="{9B3D3D77-24A3-41E4-BF42-AD2D6A8657BB}" type="pres">
      <dgm:prSet presAssocID="{B043ED72-E9E9-45FF-AAFE-6E96A9CF5B48}" presName="childShape" presStyleCnt="0">
        <dgm:presLayoutVars>
          <dgm:chMax val="0"/>
          <dgm:chPref val="0"/>
        </dgm:presLayoutVars>
      </dgm:prSet>
      <dgm:spPr/>
    </dgm:pt>
    <dgm:pt modelId="{6652AD04-7D03-4B89-AD58-728C292A52F0}" type="pres">
      <dgm:prSet presAssocID="{FE7A65E6-BB71-4300-AC59-B9DA3F2E96FB}" presName="childComposite" presStyleCnt="0">
        <dgm:presLayoutVars>
          <dgm:chMax val="0"/>
          <dgm:chPref val="0"/>
        </dgm:presLayoutVars>
      </dgm:prSet>
      <dgm:spPr/>
    </dgm:pt>
    <dgm:pt modelId="{D2653C36-4BBE-40B2-9583-6E18A2868000}" type="pres">
      <dgm:prSet presAssocID="{FE7A65E6-BB71-4300-AC59-B9DA3F2E96FB}" presName="ChildAccent" presStyleLbl="solidFgAcc1" presStyleIdx="3" presStyleCnt="5"/>
      <dgm:spPr/>
    </dgm:pt>
    <dgm:pt modelId="{D97F6268-9750-426D-B090-DBF47901B25B}" type="pres">
      <dgm:prSet presAssocID="{FE7A65E6-BB71-4300-AC59-B9DA3F2E96FB}" presName="Child" presStyleLbl="revTx" presStyleIdx="5" presStyleCnt="7">
        <dgm:presLayoutVars>
          <dgm:chMax val="0"/>
          <dgm:chPref val="0"/>
          <dgm:bulletEnabled val="1"/>
        </dgm:presLayoutVars>
      </dgm:prSet>
      <dgm:spPr/>
    </dgm:pt>
    <dgm:pt modelId="{C5BD5CD2-29AF-4E55-8C06-D233F3BDC7F9}" type="pres">
      <dgm:prSet presAssocID="{FE213F05-A937-4FEB-B60F-DAB39A9B66DF}" presName="childComposite" presStyleCnt="0">
        <dgm:presLayoutVars>
          <dgm:chMax val="0"/>
          <dgm:chPref val="0"/>
        </dgm:presLayoutVars>
      </dgm:prSet>
      <dgm:spPr/>
    </dgm:pt>
    <dgm:pt modelId="{B4692703-12C8-49B6-A7BF-B31987CE513D}" type="pres">
      <dgm:prSet presAssocID="{FE213F05-A937-4FEB-B60F-DAB39A9B66DF}" presName="ChildAccent" presStyleLbl="solidFgAcc1" presStyleIdx="4" presStyleCnt="5"/>
      <dgm:spPr/>
    </dgm:pt>
    <dgm:pt modelId="{EAB4B3E9-8034-4675-9FCC-E7493C175F75}" type="pres">
      <dgm:prSet presAssocID="{FE213F05-A937-4FEB-B60F-DAB39A9B66DF}" presName="Child" presStyleLbl="revTx" presStyleIdx="6" presStyleCnt="7">
        <dgm:presLayoutVars>
          <dgm:chMax val="0"/>
          <dgm:chPref val="0"/>
          <dgm:bulletEnabled val="1"/>
        </dgm:presLayoutVars>
      </dgm:prSet>
      <dgm:spPr/>
    </dgm:pt>
  </dgm:ptLst>
  <dgm:cxnLst>
    <dgm:cxn modelId="{AFD03A00-35ED-47CC-AB1B-85E7B10DCC07}" srcId="{962B6122-76B5-457D-A85A-1BD95EDEAF3F}" destId="{CA4DD358-261C-4547-92F5-D5FAEF967F87}" srcOrd="0" destOrd="0" parTransId="{F7CC77AC-260A-45EB-A1C5-2485C03DA5A4}" sibTransId="{1E7F928C-5BDF-4247-8A29-173DB0D99E83}"/>
    <dgm:cxn modelId="{089ED50E-4852-42D5-B364-A57AEB6D3F3A}" srcId="{CA4DD358-261C-4547-92F5-D5FAEF967F87}" destId="{C233D871-0EF0-421F-96A9-1FE95E468FB6}" srcOrd="0" destOrd="0" parTransId="{898F07AF-E231-493F-A04E-470101F9BD7F}" sibTransId="{F8C02858-AA41-4E40-9EF9-D810547D76D7}"/>
    <dgm:cxn modelId="{F3A4CC1B-3FBB-45E7-BF34-8066D52719A4}" type="presOf" srcId="{C233D871-0EF0-421F-96A9-1FE95E468FB6}" destId="{9CD4843F-10F2-4F53-970B-B7CE1D294FA3}" srcOrd="0" destOrd="0" presId="urn:microsoft.com/office/officeart/2008/layout/SquareAccentList"/>
    <dgm:cxn modelId="{CF265A1C-A9AB-4B2C-85BC-35DB6A172F1E}" type="presOf" srcId="{47FCEF8D-14DD-48F3-8029-B2C90681243F}" destId="{F67DD30D-265B-4076-BCCB-FB78963D46B4}" srcOrd="0" destOrd="0" presId="urn:microsoft.com/office/officeart/2008/layout/SquareAccentList"/>
    <dgm:cxn modelId="{A5AA7129-827F-4B08-933B-E3FFB615F0A1}" srcId="{B043ED72-E9E9-45FF-AAFE-6E96A9CF5B48}" destId="{FE7A65E6-BB71-4300-AC59-B9DA3F2E96FB}" srcOrd="0" destOrd="0" parTransId="{FF5C1D68-58D4-40B4-B24F-9D424603C98B}" sibTransId="{1AC01D96-C689-44D6-8596-B530EC7DAA99}"/>
    <dgm:cxn modelId="{B6EBB661-503A-4CE5-B156-754F76C5C23B}" srcId="{962B6122-76B5-457D-A85A-1BD95EDEAF3F}" destId="{B043ED72-E9E9-45FF-AAFE-6E96A9CF5B48}" srcOrd="1" destOrd="0" parTransId="{3B4CB027-D334-46E2-AEE4-1BFDDF02DCFB}" sibTransId="{9231AC98-59E8-4878-B983-0F67B3F29078}"/>
    <dgm:cxn modelId="{ED20EE66-CBF9-415E-BCDC-94BCB530C95E}" type="presOf" srcId="{B043ED72-E9E9-45FF-AAFE-6E96A9CF5B48}" destId="{AD97095D-AACC-4AB3-B72D-80473BB6C749}" srcOrd="0" destOrd="0" presId="urn:microsoft.com/office/officeart/2008/layout/SquareAccentList"/>
    <dgm:cxn modelId="{328C107C-0712-4F24-8DAA-AAB1A7B52E89}" type="presOf" srcId="{962B6122-76B5-457D-A85A-1BD95EDEAF3F}" destId="{F096122C-A7AD-40DB-A5AD-E31B3E47ED02}" srcOrd="0" destOrd="0" presId="urn:microsoft.com/office/officeart/2008/layout/SquareAccentList"/>
    <dgm:cxn modelId="{D25A357C-042B-47A2-B10A-E253CA3B475B}" srcId="{CA4DD358-261C-4547-92F5-D5FAEF967F87}" destId="{E0637227-9358-46D7-9767-F4699142E248}" srcOrd="2" destOrd="0" parTransId="{D8DAD37C-20ED-4F95-BD6F-E29F720CC2C8}" sibTransId="{7E243579-AA3A-4BD1-A7AD-532C9B69E097}"/>
    <dgm:cxn modelId="{3780258A-CBBB-4BFA-9D16-E3C0695C8CDB}" type="presOf" srcId="{CA4DD358-261C-4547-92F5-D5FAEF967F87}" destId="{9E1B89F4-7707-405F-AAF5-AD4C500E12D6}" srcOrd="0" destOrd="0" presId="urn:microsoft.com/office/officeart/2008/layout/SquareAccentList"/>
    <dgm:cxn modelId="{A9013991-55C6-4BB8-A3DB-F1DBA87E8080}" type="presOf" srcId="{FE7A65E6-BB71-4300-AC59-B9DA3F2E96FB}" destId="{D97F6268-9750-426D-B090-DBF47901B25B}" srcOrd="0" destOrd="0" presId="urn:microsoft.com/office/officeart/2008/layout/SquareAccentList"/>
    <dgm:cxn modelId="{63697FB4-A26F-4968-ADE7-8A927FA319D2}" type="presOf" srcId="{FE213F05-A937-4FEB-B60F-DAB39A9B66DF}" destId="{EAB4B3E9-8034-4675-9FCC-E7493C175F75}" srcOrd="0" destOrd="0" presId="urn:microsoft.com/office/officeart/2008/layout/SquareAccentList"/>
    <dgm:cxn modelId="{05BCE1BB-471F-402A-93F9-91E411B57EB9}" srcId="{CA4DD358-261C-4547-92F5-D5FAEF967F87}" destId="{47FCEF8D-14DD-48F3-8029-B2C90681243F}" srcOrd="1" destOrd="0" parTransId="{B8F5E999-897B-4DF3-8470-DDBB5BC56C58}" sibTransId="{C4946A5C-4117-4808-92E4-3268D1B64669}"/>
    <dgm:cxn modelId="{BBBE29D1-0420-4604-A0CB-F0B13B1FC135}" srcId="{B043ED72-E9E9-45FF-AAFE-6E96A9CF5B48}" destId="{FE213F05-A937-4FEB-B60F-DAB39A9B66DF}" srcOrd="1" destOrd="0" parTransId="{B7CA1BE3-79B1-4606-812E-414A1FEF3651}" sibTransId="{F99CEBEC-59C9-40AC-9896-B80D2D8C752D}"/>
    <dgm:cxn modelId="{4AD868D3-0E33-417E-9979-48FBE65E5976}" type="presOf" srcId="{E0637227-9358-46D7-9767-F4699142E248}" destId="{20A2B8BA-7D49-4AEF-9B96-106D108AB3CA}" srcOrd="0" destOrd="0" presId="urn:microsoft.com/office/officeart/2008/layout/SquareAccentList"/>
    <dgm:cxn modelId="{C83B37DB-BB70-4363-8CD9-ED4752863C96}" type="presParOf" srcId="{F096122C-A7AD-40DB-A5AD-E31B3E47ED02}" destId="{F2A6537E-9C68-42F5-8C67-77F49D622B8B}" srcOrd="0" destOrd="0" presId="urn:microsoft.com/office/officeart/2008/layout/SquareAccentList"/>
    <dgm:cxn modelId="{96F7BD8A-1E1C-4F75-A8BE-E56CD70DCFAE}" type="presParOf" srcId="{F2A6537E-9C68-42F5-8C67-77F49D622B8B}" destId="{C3CD78DE-D129-4033-817C-502DBB654ADB}" srcOrd="0" destOrd="0" presId="urn:microsoft.com/office/officeart/2008/layout/SquareAccentList"/>
    <dgm:cxn modelId="{8CA6CD07-6ED6-4B2A-B3B4-8238D94F0F16}" type="presParOf" srcId="{C3CD78DE-D129-4033-817C-502DBB654ADB}" destId="{E84FAC14-4D7B-4D46-8697-1E4B4A319764}" srcOrd="0" destOrd="0" presId="urn:microsoft.com/office/officeart/2008/layout/SquareAccentList"/>
    <dgm:cxn modelId="{04F26CC9-1A12-4A8D-BE80-A770EA42EE7C}" type="presParOf" srcId="{C3CD78DE-D129-4033-817C-502DBB654ADB}" destId="{6488BB54-2F2B-4B64-B578-45A3BC37E127}" srcOrd="1" destOrd="0" presId="urn:microsoft.com/office/officeart/2008/layout/SquareAccentList"/>
    <dgm:cxn modelId="{8553EFB1-CFF3-4EB2-B9E3-DB70038AA4CC}" type="presParOf" srcId="{C3CD78DE-D129-4033-817C-502DBB654ADB}" destId="{9E1B89F4-7707-405F-AAF5-AD4C500E12D6}" srcOrd="2" destOrd="0" presId="urn:microsoft.com/office/officeart/2008/layout/SquareAccentList"/>
    <dgm:cxn modelId="{2992D0B0-6506-4E54-96BD-ECA33A63D5D5}" type="presParOf" srcId="{F2A6537E-9C68-42F5-8C67-77F49D622B8B}" destId="{A8B57C05-1972-44A2-9D09-E49839088F52}" srcOrd="1" destOrd="0" presId="urn:microsoft.com/office/officeart/2008/layout/SquareAccentList"/>
    <dgm:cxn modelId="{531C465A-E188-4CEA-8174-F90DF2536D79}" type="presParOf" srcId="{A8B57C05-1972-44A2-9D09-E49839088F52}" destId="{BA5A4861-373A-47BF-8AB6-8667E691FE67}" srcOrd="0" destOrd="0" presId="urn:microsoft.com/office/officeart/2008/layout/SquareAccentList"/>
    <dgm:cxn modelId="{0C685089-7F62-451E-B304-61E8F4C40E6A}" type="presParOf" srcId="{BA5A4861-373A-47BF-8AB6-8667E691FE67}" destId="{3D8E21F3-A417-4759-B1D6-B8D2B13E410B}" srcOrd="0" destOrd="0" presId="urn:microsoft.com/office/officeart/2008/layout/SquareAccentList"/>
    <dgm:cxn modelId="{B44F0946-ED68-4522-949B-B3BDF9BEF2B4}" type="presParOf" srcId="{BA5A4861-373A-47BF-8AB6-8667E691FE67}" destId="{9CD4843F-10F2-4F53-970B-B7CE1D294FA3}" srcOrd="1" destOrd="0" presId="urn:microsoft.com/office/officeart/2008/layout/SquareAccentList"/>
    <dgm:cxn modelId="{BA95C423-1DA8-4D32-A9C2-A625E26A8113}" type="presParOf" srcId="{A8B57C05-1972-44A2-9D09-E49839088F52}" destId="{772423C2-6DDA-410B-966F-2E7F909F5F0A}" srcOrd="1" destOrd="0" presId="urn:microsoft.com/office/officeart/2008/layout/SquareAccentList"/>
    <dgm:cxn modelId="{F427A30D-49E8-4A96-A30D-861E45075D27}" type="presParOf" srcId="{772423C2-6DDA-410B-966F-2E7F909F5F0A}" destId="{4F45402C-8B45-4510-94E9-D124D2D5CBBB}" srcOrd="0" destOrd="0" presId="urn:microsoft.com/office/officeart/2008/layout/SquareAccentList"/>
    <dgm:cxn modelId="{D1FC4E4F-8459-4EDE-B4BB-FBBB99846372}" type="presParOf" srcId="{772423C2-6DDA-410B-966F-2E7F909F5F0A}" destId="{F67DD30D-265B-4076-BCCB-FB78963D46B4}" srcOrd="1" destOrd="0" presId="urn:microsoft.com/office/officeart/2008/layout/SquareAccentList"/>
    <dgm:cxn modelId="{BBF0C373-215A-42ED-A388-0BF9F027BE07}" type="presParOf" srcId="{A8B57C05-1972-44A2-9D09-E49839088F52}" destId="{28DBB487-8D98-4D5A-92D8-FCBCB156F796}" srcOrd="2" destOrd="0" presId="urn:microsoft.com/office/officeart/2008/layout/SquareAccentList"/>
    <dgm:cxn modelId="{EA1BECAC-83BC-4906-9147-8CE03FB4A530}" type="presParOf" srcId="{28DBB487-8D98-4D5A-92D8-FCBCB156F796}" destId="{65F7BB67-1942-42BF-A44A-7B64C2029FD7}" srcOrd="0" destOrd="0" presId="urn:microsoft.com/office/officeart/2008/layout/SquareAccentList"/>
    <dgm:cxn modelId="{F4878FAF-69F8-4209-827B-62380F61FB3B}" type="presParOf" srcId="{28DBB487-8D98-4D5A-92D8-FCBCB156F796}" destId="{20A2B8BA-7D49-4AEF-9B96-106D108AB3CA}" srcOrd="1" destOrd="0" presId="urn:microsoft.com/office/officeart/2008/layout/SquareAccentList"/>
    <dgm:cxn modelId="{A3B529FC-62E7-48F7-B9E1-FE3DC974E11C}" type="presParOf" srcId="{F096122C-A7AD-40DB-A5AD-E31B3E47ED02}" destId="{95179C51-17D9-4C1D-A055-F941597F64EA}" srcOrd="1" destOrd="0" presId="urn:microsoft.com/office/officeart/2008/layout/SquareAccentList"/>
    <dgm:cxn modelId="{3C44E4B8-B736-4C31-9349-65DEEA8AB9AE}" type="presParOf" srcId="{95179C51-17D9-4C1D-A055-F941597F64EA}" destId="{FB2256BF-8AC1-4D11-870A-D06EC6269D76}" srcOrd="0" destOrd="0" presId="urn:microsoft.com/office/officeart/2008/layout/SquareAccentList"/>
    <dgm:cxn modelId="{B8414E83-630E-4DD0-B0ED-F1C9E41D5D81}" type="presParOf" srcId="{FB2256BF-8AC1-4D11-870A-D06EC6269D76}" destId="{C66E2052-D5F4-481C-B8E3-9B32D5CBA5D6}" srcOrd="0" destOrd="0" presId="urn:microsoft.com/office/officeart/2008/layout/SquareAccentList"/>
    <dgm:cxn modelId="{9E5521D7-A59D-40F3-AF73-4532280AB345}" type="presParOf" srcId="{FB2256BF-8AC1-4D11-870A-D06EC6269D76}" destId="{A6ED97D0-23F3-4C88-B3B2-70D667726530}" srcOrd="1" destOrd="0" presId="urn:microsoft.com/office/officeart/2008/layout/SquareAccentList"/>
    <dgm:cxn modelId="{18417D14-6F55-4105-A82F-27DC5532B1E5}" type="presParOf" srcId="{FB2256BF-8AC1-4D11-870A-D06EC6269D76}" destId="{AD97095D-AACC-4AB3-B72D-80473BB6C749}" srcOrd="2" destOrd="0" presId="urn:microsoft.com/office/officeart/2008/layout/SquareAccentList"/>
    <dgm:cxn modelId="{B86C1BC2-5A0F-422C-8CDF-5D95A153A57C}" type="presParOf" srcId="{95179C51-17D9-4C1D-A055-F941597F64EA}" destId="{9B3D3D77-24A3-41E4-BF42-AD2D6A8657BB}" srcOrd="1" destOrd="0" presId="urn:microsoft.com/office/officeart/2008/layout/SquareAccentList"/>
    <dgm:cxn modelId="{1A57B6D3-D2E3-4F5C-A72B-01CE613E1F8B}" type="presParOf" srcId="{9B3D3D77-24A3-41E4-BF42-AD2D6A8657BB}" destId="{6652AD04-7D03-4B89-AD58-728C292A52F0}" srcOrd="0" destOrd="0" presId="urn:microsoft.com/office/officeart/2008/layout/SquareAccentList"/>
    <dgm:cxn modelId="{611BB6F6-A645-4AB2-9E1D-A52FAEE54889}" type="presParOf" srcId="{6652AD04-7D03-4B89-AD58-728C292A52F0}" destId="{D2653C36-4BBE-40B2-9583-6E18A2868000}" srcOrd="0" destOrd="0" presId="urn:microsoft.com/office/officeart/2008/layout/SquareAccentList"/>
    <dgm:cxn modelId="{35821513-3DDC-4231-B3DC-25EC4CB48D17}" type="presParOf" srcId="{6652AD04-7D03-4B89-AD58-728C292A52F0}" destId="{D97F6268-9750-426D-B090-DBF47901B25B}" srcOrd="1" destOrd="0" presId="urn:microsoft.com/office/officeart/2008/layout/SquareAccentList"/>
    <dgm:cxn modelId="{E5EBA812-4C10-45FF-8C5B-0045E992C915}" type="presParOf" srcId="{9B3D3D77-24A3-41E4-BF42-AD2D6A8657BB}" destId="{C5BD5CD2-29AF-4E55-8C06-D233F3BDC7F9}" srcOrd="1" destOrd="0" presId="urn:microsoft.com/office/officeart/2008/layout/SquareAccentList"/>
    <dgm:cxn modelId="{7B4E76C8-DC11-45D3-BD13-2A659DCB88B7}" type="presParOf" srcId="{C5BD5CD2-29AF-4E55-8C06-D233F3BDC7F9}" destId="{B4692703-12C8-49B6-A7BF-B31987CE513D}" srcOrd="0" destOrd="0" presId="urn:microsoft.com/office/officeart/2008/layout/SquareAccentList"/>
    <dgm:cxn modelId="{98532369-0A0E-452D-9E47-97FFDEC534CD}" type="presParOf" srcId="{C5BD5CD2-29AF-4E55-8C06-D233F3BDC7F9}" destId="{EAB4B3E9-8034-4675-9FCC-E7493C175F75}"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1A7402-A0FE-45B2-9F14-35F886234EB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VE"/>
        </a:p>
      </dgm:t>
    </dgm:pt>
    <dgm:pt modelId="{8898911C-2153-46C3-A82E-A50923AA2BB7}">
      <dgm:prSet phldrT="[Texto]"/>
      <dgm:spPr/>
      <dgm:t>
        <a:bodyPr/>
        <a:lstStyle/>
        <a:p>
          <a:r>
            <a:rPr lang="es-VE" dirty="0"/>
            <a:t>Corporaciones</a:t>
          </a:r>
        </a:p>
      </dgm:t>
    </dgm:pt>
    <dgm:pt modelId="{D9ED394F-D0EC-4891-9D3C-77DCBB34CDBC}" type="parTrans" cxnId="{D38DA88B-E0EA-46F4-9C74-C0F2901E4A7A}">
      <dgm:prSet/>
      <dgm:spPr/>
      <dgm:t>
        <a:bodyPr/>
        <a:lstStyle/>
        <a:p>
          <a:endParaRPr lang="es-VE"/>
        </a:p>
      </dgm:t>
    </dgm:pt>
    <dgm:pt modelId="{9387A688-C4EC-4BA7-9A92-99D41BD411BD}" type="sibTrans" cxnId="{D38DA88B-E0EA-46F4-9C74-C0F2901E4A7A}">
      <dgm:prSet/>
      <dgm:spPr/>
      <dgm:t>
        <a:bodyPr/>
        <a:lstStyle/>
        <a:p>
          <a:endParaRPr lang="es-VE"/>
        </a:p>
      </dgm:t>
    </dgm:pt>
    <dgm:pt modelId="{477B58F0-66D6-4F20-956F-E9E84B8A6FBF}">
      <dgm:prSet phldrT="[Texto]"/>
      <dgm:spPr/>
      <dgm:t>
        <a:bodyPr/>
        <a:lstStyle/>
        <a:p>
          <a:r>
            <a:rPr lang="es-ES" dirty="0"/>
            <a:t>Entidades legales creadas para producir bienes y servicios para el mercado.</a:t>
          </a:r>
          <a:endParaRPr lang="es-VE" dirty="0"/>
        </a:p>
      </dgm:t>
    </dgm:pt>
    <dgm:pt modelId="{CAAAEF34-53B1-44EF-AFE8-29AE9BDB4CDF}" type="parTrans" cxnId="{7F9D8ADF-DB43-44DF-9828-3E588706B9F7}">
      <dgm:prSet/>
      <dgm:spPr/>
      <dgm:t>
        <a:bodyPr/>
        <a:lstStyle/>
        <a:p>
          <a:endParaRPr lang="es-VE"/>
        </a:p>
      </dgm:t>
    </dgm:pt>
    <dgm:pt modelId="{6F60CA7F-1716-45A4-97C2-DD74BF463BB9}" type="sibTrans" cxnId="{7F9D8ADF-DB43-44DF-9828-3E588706B9F7}">
      <dgm:prSet/>
      <dgm:spPr/>
      <dgm:t>
        <a:bodyPr/>
        <a:lstStyle/>
        <a:p>
          <a:endParaRPr lang="es-VE"/>
        </a:p>
      </dgm:t>
    </dgm:pt>
    <dgm:pt modelId="{9EB5BD68-0F3D-4561-BE31-49409017D13C}">
      <dgm:prSet phldrT="[Texto]"/>
      <dgm:spPr/>
      <dgm:t>
        <a:bodyPr/>
        <a:lstStyle/>
        <a:p>
          <a:r>
            <a:rPr lang="es-VE" dirty="0" err="1"/>
            <a:t>Cuasi-corporación</a:t>
          </a:r>
          <a:endParaRPr lang="es-VE" dirty="0"/>
        </a:p>
      </dgm:t>
    </dgm:pt>
    <dgm:pt modelId="{F3AEB9F9-D06A-4CC1-A454-CACF393DB482}" type="parTrans" cxnId="{B338E342-B798-47CE-BE95-FE7430D1DEB6}">
      <dgm:prSet/>
      <dgm:spPr/>
      <dgm:t>
        <a:bodyPr/>
        <a:lstStyle/>
        <a:p>
          <a:endParaRPr lang="es-VE"/>
        </a:p>
      </dgm:t>
    </dgm:pt>
    <dgm:pt modelId="{37FE9549-3282-4BC1-8E66-26A20E3C3120}" type="sibTrans" cxnId="{B338E342-B798-47CE-BE95-FE7430D1DEB6}">
      <dgm:prSet/>
      <dgm:spPr/>
      <dgm:t>
        <a:bodyPr/>
        <a:lstStyle/>
        <a:p>
          <a:endParaRPr lang="es-VE"/>
        </a:p>
      </dgm:t>
    </dgm:pt>
    <dgm:pt modelId="{F4E15540-A957-485A-9AAC-253400510283}">
      <dgm:prSet phldrT="[Texto]"/>
      <dgm:spPr/>
      <dgm:t>
        <a:bodyPr/>
        <a:lstStyle/>
        <a:p>
          <a:r>
            <a:rPr lang="es-VE" dirty="0"/>
            <a:t>Empresas que no se incorporan o se </a:t>
          </a:r>
          <a:r>
            <a:rPr lang="es-ES" dirty="0"/>
            <a:t>establecen legalmente de otra manera pero que funcionan como si </a:t>
          </a:r>
          <a:r>
            <a:rPr lang="es-VE" dirty="0"/>
            <a:t>fueran corporaciones.</a:t>
          </a:r>
        </a:p>
      </dgm:t>
    </dgm:pt>
    <dgm:pt modelId="{C6A0A8CE-CB06-4E52-84CD-5DD27CD8D322}" type="parTrans" cxnId="{92B2D438-0E1A-446A-BF85-8718B17E20CC}">
      <dgm:prSet/>
      <dgm:spPr/>
      <dgm:t>
        <a:bodyPr/>
        <a:lstStyle/>
        <a:p>
          <a:endParaRPr lang="es-VE"/>
        </a:p>
      </dgm:t>
    </dgm:pt>
    <dgm:pt modelId="{CD4DAAEF-CAE3-41B8-9F34-DE661E16AC37}" type="sibTrans" cxnId="{92B2D438-0E1A-446A-BF85-8718B17E20CC}">
      <dgm:prSet/>
      <dgm:spPr/>
      <dgm:t>
        <a:bodyPr/>
        <a:lstStyle/>
        <a:p>
          <a:endParaRPr lang="es-VE"/>
        </a:p>
      </dgm:t>
    </dgm:pt>
    <dgm:pt modelId="{FBB5DA13-E2E5-41B7-9CC9-A1EE02D475D5}">
      <dgm:prSet/>
      <dgm:spPr/>
      <dgm:t>
        <a:bodyPr/>
        <a:lstStyle/>
        <a:p>
          <a:r>
            <a:rPr lang="es-VE" dirty="0"/>
            <a:t>Instituciones no lucrativas (ESAL)</a:t>
          </a:r>
        </a:p>
      </dgm:t>
    </dgm:pt>
    <dgm:pt modelId="{63A80BEC-4231-42C2-9593-0FBA33765082}" type="parTrans" cxnId="{32CA3D67-85FE-4AEF-84B1-2E6CF2CC4F1D}">
      <dgm:prSet/>
      <dgm:spPr/>
      <dgm:t>
        <a:bodyPr/>
        <a:lstStyle/>
        <a:p>
          <a:endParaRPr lang="es-VE"/>
        </a:p>
      </dgm:t>
    </dgm:pt>
    <dgm:pt modelId="{96A69B4B-08F1-48CE-9684-34FAB7ECBD9A}" type="sibTrans" cxnId="{32CA3D67-85FE-4AEF-84B1-2E6CF2CC4F1D}">
      <dgm:prSet/>
      <dgm:spPr/>
      <dgm:t>
        <a:bodyPr/>
        <a:lstStyle/>
        <a:p>
          <a:endParaRPr lang="es-VE"/>
        </a:p>
      </dgm:t>
    </dgm:pt>
    <dgm:pt modelId="{DBC4C205-50F2-45AB-8AD9-F50C51CB562B}">
      <dgm:prSet/>
      <dgm:spPr/>
      <dgm:t>
        <a:bodyPr/>
        <a:lstStyle/>
        <a:p>
          <a:r>
            <a:rPr lang="es-ES" dirty="0"/>
            <a:t>Entidades legales u otras que producen o distribuyen bienes y servicios, pero que no generan ganancias financieras para su entidad controladora.</a:t>
          </a:r>
          <a:endParaRPr lang="es-VE" dirty="0"/>
        </a:p>
      </dgm:t>
    </dgm:pt>
    <dgm:pt modelId="{5727F7E4-D711-4B05-901E-0F5C50920084}" type="parTrans" cxnId="{741B8D5C-E61D-498F-BCCD-AE53B792ECB1}">
      <dgm:prSet/>
      <dgm:spPr/>
      <dgm:t>
        <a:bodyPr/>
        <a:lstStyle/>
        <a:p>
          <a:endParaRPr lang="es-VE"/>
        </a:p>
      </dgm:t>
    </dgm:pt>
    <dgm:pt modelId="{CA533C71-AE55-4A7E-B043-B5DBB5EB2D0B}" type="sibTrans" cxnId="{741B8D5C-E61D-498F-BCCD-AE53B792ECB1}">
      <dgm:prSet/>
      <dgm:spPr/>
      <dgm:t>
        <a:bodyPr/>
        <a:lstStyle/>
        <a:p>
          <a:endParaRPr lang="es-VE"/>
        </a:p>
      </dgm:t>
    </dgm:pt>
    <dgm:pt modelId="{ECC39408-8F0F-42B6-9F86-828E8F819E3A}" type="pres">
      <dgm:prSet presAssocID="{871A7402-A0FE-45B2-9F14-35F886234EB3}" presName="Name0" presStyleCnt="0">
        <dgm:presLayoutVars>
          <dgm:dir/>
          <dgm:animLvl val="lvl"/>
          <dgm:resizeHandles val="exact"/>
        </dgm:presLayoutVars>
      </dgm:prSet>
      <dgm:spPr/>
    </dgm:pt>
    <dgm:pt modelId="{FD12567B-62CD-4837-BCD9-83BD4B24F2D1}" type="pres">
      <dgm:prSet presAssocID="{8898911C-2153-46C3-A82E-A50923AA2BB7}" presName="linNode" presStyleCnt="0"/>
      <dgm:spPr/>
    </dgm:pt>
    <dgm:pt modelId="{3C2165C4-FA98-4443-8551-E18702131800}" type="pres">
      <dgm:prSet presAssocID="{8898911C-2153-46C3-A82E-A50923AA2BB7}" presName="parentText" presStyleLbl="node1" presStyleIdx="0" presStyleCnt="3">
        <dgm:presLayoutVars>
          <dgm:chMax val="1"/>
          <dgm:bulletEnabled val="1"/>
        </dgm:presLayoutVars>
      </dgm:prSet>
      <dgm:spPr/>
    </dgm:pt>
    <dgm:pt modelId="{BF4D516B-97CE-42C1-99C1-C17F9AD41819}" type="pres">
      <dgm:prSet presAssocID="{8898911C-2153-46C3-A82E-A50923AA2BB7}" presName="descendantText" presStyleLbl="alignAccFollowNode1" presStyleIdx="0" presStyleCnt="3">
        <dgm:presLayoutVars>
          <dgm:bulletEnabled val="1"/>
        </dgm:presLayoutVars>
      </dgm:prSet>
      <dgm:spPr/>
    </dgm:pt>
    <dgm:pt modelId="{9F6EB822-4D80-444A-ADDE-91C7D5AB8363}" type="pres">
      <dgm:prSet presAssocID="{9387A688-C4EC-4BA7-9A92-99D41BD411BD}" presName="sp" presStyleCnt="0"/>
      <dgm:spPr/>
    </dgm:pt>
    <dgm:pt modelId="{8112F915-2661-4182-8A22-D6A87B385BF6}" type="pres">
      <dgm:prSet presAssocID="{9EB5BD68-0F3D-4561-BE31-49409017D13C}" presName="linNode" presStyleCnt="0"/>
      <dgm:spPr/>
    </dgm:pt>
    <dgm:pt modelId="{AAA57420-41E7-45AB-B1C5-2E0BADD217B4}" type="pres">
      <dgm:prSet presAssocID="{9EB5BD68-0F3D-4561-BE31-49409017D13C}" presName="parentText" presStyleLbl="node1" presStyleIdx="1" presStyleCnt="3">
        <dgm:presLayoutVars>
          <dgm:chMax val="1"/>
          <dgm:bulletEnabled val="1"/>
        </dgm:presLayoutVars>
      </dgm:prSet>
      <dgm:spPr/>
    </dgm:pt>
    <dgm:pt modelId="{AD24B648-8A10-4278-966D-F55AB69D7F21}" type="pres">
      <dgm:prSet presAssocID="{9EB5BD68-0F3D-4561-BE31-49409017D13C}" presName="descendantText" presStyleLbl="alignAccFollowNode1" presStyleIdx="1" presStyleCnt="3">
        <dgm:presLayoutVars>
          <dgm:bulletEnabled val="1"/>
        </dgm:presLayoutVars>
      </dgm:prSet>
      <dgm:spPr/>
    </dgm:pt>
    <dgm:pt modelId="{8FF66AB1-5EA5-49A7-B188-7D29A1CC02FB}" type="pres">
      <dgm:prSet presAssocID="{37FE9549-3282-4BC1-8E66-26A20E3C3120}" presName="sp" presStyleCnt="0"/>
      <dgm:spPr/>
    </dgm:pt>
    <dgm:pt modelId="{BC4CC171-14D2-43FB-9488-740A95946B3F}" type="pres">
      <dgm:prSet presAssocID="{FBB5DA13-E2E5-41B7-9CC9-A1EE02D475D5}" presName="linNode" presStyleCnt="0"/>
      <dgm:spPr/>
    </dgm:pt>
    <dgm:pt modelId="{ABF66840-394A-40D3-A42C-1EBE50D44923}" type="pres">
      <dgm:prSet presAssocID="{FBB5DA13-E2E5-41B7-9CC9-A1EE02D475D5}" presName="parentText" presStyleLbl="node1" presStyleIdx="2" presStyleCnt="3">
        <dgm:presLayoutVars>
          <dgm:chMax val="1"/>
          <dgm:bulletEnabled val="1"/>
        </dgm:presLayoutVars>
      </dgm:prSet>
      <dgm:spPr/>
    </dgm:pt>
    <dgm:pt modelId="{98505BEF-56D0-478E-83B1-E347ED347704}" type="pres">
      <dgm:prSet presAssocID="{FBB5DA13-E2E5-41B7-9CC9-A1EE02D475D5}" presName="descendantText" presStyleLbl="alignAccFollowNode1" presStyleIdx="2" presStyleCnt="3">
        <dgm:presLayoutVars>
          <dgm:bulletEnabled val="1"/>
        </dgm:presLayoutVars>
      </dgm:prSet>
      <dgm:spPr/>
    </dgm:pt>
  </dgm:ptLst>
  <dgm:cxnLst>
    <dgm:cxn modelId="{4357BF33-BEBA-43C3-8D00-E32CDD7DEFB7}" type="presOf" srcId="{F4E15540-A957-485A-9AAC-253400510283}" destId="{AD24B648-8A10-4278-966D-F55AB69D7F21}" srcOrd="0" destOrd="0" presId="urn:microsoft.com/office/officeart/2005/8/layout/vList5"/>
    <dgm:cxn modelId="{92B2D438-0E1A-446A-BF85-8718B17E20CC}" srcId="{9EB5BD68-0F3D-4561-BE31-49409017D13C}" destId="{F4E15540-A957-485A-9AAC-253400510283}" srcOrd="0" destOrd="0" parTransId="{C6A0A8CE-CB06-4E52-84CD-5DD27CD8D322}" sibTransId="{CD4DAAEF-CAE3-41B8-9F34-DE661E16AC37}"/>
    <dgm:cxn modelId="{741B8D5C-E61D-498F-BCCD-AE53B792ECB1}" srcId="{FBB5DA13-E2E5-41B7-9CC9-A1EE02D475D5}" destId="{DBC4C205-50F2-45AB-8AD9-F50C51CB562B}" srcOrd="0" destOrd="0" parTransId="{5727F7E4-D711-4B05-901E-0F5C50920084}" sibTransId="{CA533C71-AE55-4A7E-B043-B5DBB5EB2D0B}"/>
    <dgm:cxn modelId="{07CA9860-D7E6-4F8A-A60B-A66E43875433}" type="presOf" srcId="{DBC4C205-50F2-45AB-8AD9-F50C51CB562B}" destId="{98505BEF-56D0-478E-83B1-E347ED347704}" srcOrd="0" destOrd="0" presId="urn:microsoft.com/office/officeart/2005/8/layout/vList5"/>
    <dgm:cxn modelId="{B338E342-B798-47CE-BE95-FE7430D1DEB6}" srcId="{871A7402-A0FE-45B2-9F14-35F886234EB3}" destId="{9EB5BD68-0F3D-4561-BE31-49409017D13C}" srcOrd="1" destOrd="0" parTransId="{F3AEB9F9-D06A-4CC1-A454-CACF393DB482}" sibTransId="{37FE9549-3282-4BC1-8E66-26A20E3C3120}"/>
    <dgm:cxn modelId="{32CA3D67-85FE-4AEF-84B1-2E6CF2CC4F1D}" srcId="{871A7402-A0FE-45B2-9F14-35F886234EB3}" destId="{FBB5DA13-E2E5-41B7-9CC9-A1EE02D475D5}" srcOrd="2" destOrd="0" parTransId="{63A80BEC-4231-42C2-9593-0FBA33765082}" sibTransId="{96A69B4B-08F1-48CE-9684-34FAB7ECBD9A}"/>
    <dgm:cxn modelId="{D38DA88B-E0EA-46F4-9C74-C0F2901E4A7A}" srcId="{871A7402-A0FE-45B2-9F14-35F886234EB3}" destId="{8898911C-2153-46C3-A82E-A50923AA2BB7}" srcOrd="0" destOrd="0" parTransId="{D9ED394F-D0EC-4891-9D3C-77DCBB34CDBC}" sibTransId="{9387A688-C4EC-4BA7-9A92-99D41BD411BD}"/>
    <dgm:cxn modelId="{77753793-B22B-469E-B648-193F11561126}" type="presOf" srcId="{477B58F0-66D6-4F20-956F-E9E84B8A6FBF}" destId="{BF4D516B-97CE-42C1-99C1-C17F9AD41819}" srcOrd="0" destOrd="0" presId="urn:microsoft.com/office/officeart/2005/8/layout/vList5"/>
    <dgm:cxn modelId="{40E3FDB5-16BF-48D3-8F4F-F2DDB619C5D1}" type="presOf" srcId="{9EB5BD68-0F3D-4561-BE31-49409017D13C}" destId="{AAA57420-41E7-45AB-B1C5-2E0BADD217B4}" srcOrd="0" destOrd="0" presId="urn:microsoft.com/office/officeart/2005/8/layout/vList5"/>
    <dgm:cxn modelId="{9FAC22B8-AADA-4016-9BC8-19EDC4BC4381}" type="presOf" srcId="{871A7402-A0FE-45B2-9F14-35F886234EB3}" destId="{ECC39408-8F0F-42B6-9F86-828E8F819E3A}" srcOrd="0" destOrd="0" presId="urn:microsoft.com/office/officeart/2005/8/layout/vList5"/>
    <dgm:cxn modelId="{2726B4C1-F54F-45F7-9689-7699DE6CEE6B}" type="presOf" srcId="{8898911C-2153-46C3-A82E-A50923AA2BB7}" destId="{3C2165C4-FA98-4443-8551-E18702131800}" srcOrd="0" destOrd="0" presId="urn:microsoft.com/office/officeart/2005/8/layout/vList5"/>
    <dgm:cxn modelId="{E963B8D6-B191-4E47-9853-760863D35229}" type="presOf" srcId="{FBB5DA13-E2E5-41B7-9CC9-A1EE02D475D5}" destId="{ABF66840-394A-40D3-A42C-1EBE50D44923}" srcOrd="0" destOrd="0" presId="urn:microsoft.com/office/officeart/2005/8/layout/vList5"/>
    <dgm:cxn modelId="{7F9D8ADF-DB43-44DF-9828-3E588706B9F7}" srcId="{8898911C-2153-46C3-A82E-A50923AA2BB7}" destId="{477B58F0-66D6-4F20-956F-E9E84B8A6FBF}" srcOrd="0" destOrd="0" parTransId="{CAAAEF34-53B1-44EF-AFE8-29AE9BDB4CDF}" sibTransId="{6F60CA7F-1716-45A4-97C2-DD74BF463BB9}"/>
    <dgm:cxn modelId="{50B505E0-5D40-413D-A1C0-73156A678FF4}" type="presParOf" srcId="{ECC39408-8F0F-42B6-9F86-828E8F819E3A}" destId="{FD12567B-62CD-4837-BCD9-83BD4B24F2D1}" srcOrd="0" destOrd="0" presId="urn:microsoft.com/office/officeart/2005/8/layout/vList5"/>
    <dgm:cxn modelId="{5AE45BC9-EEFF-40AE-860C-A7E671298E8D}" type="presParOf" srcId="{FD12567B-62CD-4837-BCD9-83BD4B24F2D1}" destId="{3C2165C4-FA98-4443-8551-E18702131800}" srcOrd="0" destOrd="0" presId="urn:microsoft.com/office/officeart/2005/8/layout/vList5"/>
    <dgm:cxn modelId="{BA238640-58D7-45B2-8552-ABA73FBD0F7E}" type="presParOf" srcId="{FD12567B-62CD-4837-BCD9-83BD4B24F2D1}" destId="{BF4D516B-97CE-42C1-99C1-C17F9AD41819}" srcOrd="1" destOrd="0" presId="urn:microsoft.com/office/officeart/2005/8/layout/vList5"/>
    <dgm:cxn modelId="{B792FC58-D732-4F44-A8B7-37902B27C298}" type="presParOf" srcId="{ECC39408-8F0F-42B6-9F86-828E8F819E3A}" destId="{9F6EB822-4D80-444A-ADDE-91C7D5AB8363}" srcOrd="1" destOrd="0" presId="urn:microsoft.com/office/officeart/2005/8/layout/vList5"/>
    <dgm:cxn modelId="{6D92AE03-47C1-4E89-8BE7-6EC028B8ADB1}" type="presParOf" srcId="{ECC39408-8F0F-42B6-9F86-828E8F819E3A}" destId="{8112F915-2661-4182-8A22-D6A87B385BF6}" srcOrd="2" destOrd="0" presId="urn:microsoft.com/office/officeart/2005/8/layout/vList5"/>
    <dgm:cxn modelId="{74C19D81-0ADA-4484-AA51-6B3AF28347AC}" type="presParOf" srcId="{8112F915-2661-4182-8A22-D6A87B385BF6}" destId="{AAA57420-41E7-45AB-B1C5-2E0BADD217B4}" srcOrd="0" destOrd="0" presId="urn:microsoft.com/office/officeart/2005/8/layout/vList5"/>
    <dgm:cxn modelId="{F7EDC322-FC24-43B6-A0A9-3A52E5CC132D}" type="presParOf" srcId="{8112F915-2661-4182-8A22-D6A87B385BF6}" destId="{AD24B648-8A10-4278-966D-F55AB69D7F21}" srcOrd="1" destOrd="0" presId="urn:microsoft.com/office/officeart/2005/8/layout/vList5"/>
    <dgm:cxn modelId="{6FDE8178-CD43-4ED8-87F3-F520DD83BB1C}" type="presParOf" srcId="{ECC39408-8F0F-42B6-9F86-828E8F819E3A}" destId="{8FF66AB1-5EA5-49A7-B188-7D29A1CC02FB}" srcOrd="3" destOrd="0" presId="urn:microsoft.com/office/officeart/2005/8/layout/vList5"/>
    <dgm:cxn modelId="{B18A79E3-6909-4EEE-A9D8-85D59579D582}" type="presParOf" srcId="{ECC39408-8F0F-42B6-9F86-828E8F819E3A}" destId="{BC4CC171-14D2-43FB-9488-740A95946B3F}" srcOrd="4" destOrd="0" presId="urn:microsoft.com/office/officeart/2005/8/layout/vList5"/>
    <dgm:cxn modelId="{206D4758-3B4D-4B1E-AC7B-80FA61DCDFC8}" type="presParOf" srcId="{BC4CC171-14D2-43FB-9488-740A95946B3F}" destId="{ABF66840-394A-40D3-A42C-1EBE50D44923}" srcOrd="0" destOrd="0" presId="urn:microsoft.com/office/officeart/2005/8/layout/vList5"/>
    <dgm:cxn modelId="{20677525-A06C-4D4B-AF31-578CCA16B843}" type="presParOf" srcId="{BC4CC171-14D2-43FB-9488-740A95946B3F}" destId="{98505BEF-56D0-478E-83B1-E347ED34770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69244-5AA6-42CF-A5F6-289ED3401853}">
      <dsp:nvSpPr>
        <dsp:cNvPr id="0" name=""/>
        <dsp:cNvSpPr/>
      </dsp:nvSpPr>
      <dsp:spPr>
        <a:xfrm>
          <a:off x="0" y="14303"/>
          <a:ext cx="8229600" cy="101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VE" sz="3200" kern="1200" dirty="0"/>
            <a:t>Objetivo:</a:t>
          </a:r>
        </a:p>
      </dsp:txBody>
      <dsp:txXfrm>
        <a:off x="49347" y="63650"/>
        <a:ext cx="8130906" cy="912186"/>
      </dsp:txXfrm>
    </dsp:sp>
    <dsp:sp modelId="{B3CAD160-F8A1-4C3B-9974-F6F67001D269}">
      <dsp:nvSpPr>
        <dsp:cNvPr id="0" name=""/>
        <dsp:cNvSpPr/>
      </dsp:nvSpPr>
      <dsp:spPr>
        <a:xfrm>
          <a:off x="0" y="1025183"/>
          <a:ext cx="8229600"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kern="1200" dirty="0"/>
            <a:t>Establecer los requerimientos de revelación de información para los gobiernos </a:t>
          </a:r>
          <a:r>
            <a:rPr lang="es-ES" sz="2000" i="1" kern="1200" dirty="0"/>
            <a:t>que elijan presentar información</a:t>
          </a:r>
          <a:r>
            <a:rPr lang="es-ES" sz="2000" kern="1200" dirty="0"/>
            <a:t> sobre el sector gobierno general (SGG) en sus estados financieros consolidados</a:t>
          </a:r>
          <a:endParaRPr lang="es-VE" sz="2000" kern="1200" dirty="0"/>
        </a:p>
      </dsp:txBody>
      <dsp:txXfrm>
        <a:off x="0" y="1025183"/>
        <a:ext cx="8229600" cy="894240"/>
      </dsp:txXfrm>
    </dsp:sp>
    <dsp:sp modelId="{7E1C7D17-162E-4C7B-A76B-27446EDDD059}">
      <dsp:nvSpPr>
        <dsp:cNvPr id="0" name=""/>
        <dsp:cNvSpPr/>
      </dsp:nvSpPr>
      <dsp:spPr>
        <a:xfrm>
          <a:off x="0" y="1919424"/>
          <a:ext cx="8229600" cy="101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VE" sz="3200" kern="1200" dirty="0"/>
            <a:t>Alcance:</a:t>
          </a:r>
        </a:p>
      </dsp:txBody>
      <dsp:txXfrm>
        <a:off x="49347" y="1968771"/>
        <a:ext cx="8130906" cy="912186"/>
      </dsp:txXfrm>
    </dsp:sp>
    <dsp:sp modelId="{65438F70-8857-444A-8977-B952559F7FB1}">
      <dsp:nvSpPr>
        <dsp:cNvPr id="0" name=""/>
        <dsp:cNvSpPr/>
      </dsp:nvSpPr>
      <dsp:spPr>
        <a:xfrm>
          <a:off x="0" y="2930304"/>
          <a:ext cx="8229600"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VE" sz="2000" kern="1200" dirty="0"/>
            <a:t>Un gobierno aplicará los requerimientos de esta norma </a:t>
          </a:r>
          <a:r>
            <a:rPr lang="es-VE" sz="2000" i="1" kern="1200" dirty="0"/>
            <a:t>si elige </a:t>
          </a:r>
          <a:r>
            <a:rPr lang="es-VE" sz="2000" kern="1200" dirty="0"/>
            <a:t>presentar estados financieros consolidados </a:t>
          </a:r>
          <a:r>
            <a:rPr lang="es-ES" sz="2000" i="1" kern="1200" dirty="0"/>
            <a:t>según la base contable de acumulación ( o devengo) y revelar información sobre el SGG</a:t>
          </a:r>
          <a:r>
            <a:rPr lang="es-ES" sz="2000" kern="1200" dirty="0"/>
            <a:t>.</a:t>
          </a:r>
          <a:endParaRPr lang="es-VE" sz="2000" kern="1200" dirty="0"/>
        </a:p>
      </dsp:txBody>
      <dsp:txXfrm>
        <a:off x="0" y="2930304"/>
        <a:ext cx="8229600" cy="894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2FE2D-BFF6-41B4-8BD5-5DC77266DF9C}">
      <dsp:nvSpPr>
        <dsp:cNvPr id="0" name=""/>
        <dsp:cNvSpPr/>
      </dsp:nvSpPr>
      <dsp:spPr>
        <a:xfrm>
          <a:off x="16269" y="249"/>
          <a:ext cx="1604993" cy="4245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VE" sz="1800" kern="1200" dirty="0"/>
            <a:t>“ESAL”</a:t>
          </a:r>
        </a:p>
      </dsp:txBody>
      <dsp:txXfrm>
        <a:off x="28704" y="12684"/>
        <a:ext cx="1580123" cy="399688"/>
      </dsp:txXfrm>
    </dsp:sp>
    <dsp:sp modelId="{DF219F2F-FBBB-41DA-9E16-9D2EBE4CD06F}">
      <dsp:nvSpPr>
        <dsp:cNvPr id="0" name=""/>
        <dsp:cNvSpPr/>
      </dsp:nvSpPr>
      <dsp:spPr>
        <a:xfrm>
          <a:off x="176769" y="424808"/>
          <a:ext cx="160499" cy="318419"/>
        </a:xfrm>
        <a:custGeom>
          <a:avLst/>
          <a:gdLst/>
          <a:ahLst/>
          <a:cxnLst/>
          <a:rect l="0" t="0" r="0" b="0"/>
          <a:pathLst>
            <a:path>
              <a:moveTo>
                <a:pt x="0" y="0"/>
              </a:moveTo>
              <a:lnTo>
                <a:pt x="0" y="318419"/>
              </a:lnTo>
              <a:lnTo>
                <a:pt x="160499" y="3184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0D7359-5855-41CB-9E70-16EC9DA1EBBD}">
      <dsp:nvSpPr>
        <dsp:cNvPr id="0" name=""/>
        <dsp:cNvSpPr/>
      </dsp:nvSpPr>
      <dsp:spPr>
        <a:xfrm>
          <a:off x="337268" y="530948"/>
          <a:ext cx="1958350" cy="4245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VE" sz="1300" kern="1200" dirty="0"/>
            <a:t>No mercado</a:t>
          </a:r>
        </a:p>
      </dsp:txBody>
      <dsp:txXfrm>
        <a:off x="349703" y="543383"/>
        <a:ext cx="1933480" cy="399688"/>
      </dsp:txXfrm>
    </dsp:sp>
    <dsp:sp modelId="{3CE4CD5A-0D6A-4619-B850-294F65F253CD}">
      <dsp:nvSpPr>
        <dsp:cNvPr id="0" name=""/>
        <dsp:cNvSpPr/>
      </dsp:nvSpPr>
      <dsp:spPr>
        <a:xfrm>
          <a:off x="176769" y="424808"/>
          <a:ext cx="160499" cy="849117"/>
        </a:xfrm>
        <a:custGeom>
          <a:avLst/>
          <a:gdLst/>
          <a:ahLst/>
          <a:cxnLst/>
          <a:rect l="0" t="0" r="0" b="0"/>
          <a:pathLst>
            <a:path>
              <a:moveTo>
                <a:pt x="0" y="0"/>
              </a:moveTo>
              <a:lnTo>
                <a:pt x="0" y="849117"/>
              </a:lnTo>
              <a:lnTo>
                <a:pt x="160499" y="8491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C4118E-BD00-4107-ACC1-F6EACEC40D4C}">
      <dsp:nvSpPr>
        <dsp:cNvPr id="0" name=""/>
        <dsp:cNvSpPr/>
      </dsp:nvSpPr>
      <dsp:spPr>
        <a:xfrm>
          <a:off x="337268" y="1061647"/>
          <a:ext cx="1968628" cy="4245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VE" sz="1300" kern="1200" dirty="0"/>
            <a:t>Dependen de presupuesto</a:t>
          </a:r>
        </a:p>
      </dsp:txBody>
      <dsp:txXfrm>
        <a:off x="349703" y="1074082"/>
        <a:ext cx="1943758" cy="399688"/>
      </dsp:txXfrm>
    </dsp:sp>
    <dsp:sp modelId="{BF7FFAD7-190C-4D0E-8AFD-0370FB2B7C07}">
      <dsp:nvSpPr>
        <dsp:cNvPr id="0" name=""/>
        <dsp:cNvSpPr/>
      </dsp:nvSpPr>
      <dsp:spPr>
        <a:xfrm>
          <a:off x="2227491" y="249"/>
          <a:ext cx="1453426" cy="4245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VE" sz="2400" kern="1200" dirty="0"/>
            <a:t>Lucrativas</a:t>
          </a:r>
        </a:p>
      </dsp:txBody>
      <dsp:txXfrm>
        <a:off x="2239926" y="12684"/>
        <a:ext cx="1428556" cy="399688"/>
      </dsp:txXfrm>
    </dsp:sp>
    <dsp:sp modelId="{7EF1694F-F665-4E85-894C-207D38FF8409}">
      <dsp:nvSpPr>
        <dsp:cNvPr id="0" name=""/>
        <dsp:cNvSpPr/>
      </dsp:nvSpPr>
      <dsp:spPr>
        <a:xfrm>
          <a:off x="2372834" y="424808"/>
          <a:ext cx="145342" cy="318419"/>
        </a:xfrm>
        <a:custGeom>
          <a:avLst/>
          <a:gdLst/>
          <a:ahLst/>
          <a:cxnLst/>
          <a:rect l="0" t="0" r="0" b="0"/>
          <a:pathLst>
            <a:path>
              <a:moveTo>
                <a:pt x="0" y="0"/>
              </a:moveTo>
              <a:lnTo>
                <a:pt x="0" y="318419"/>
              </a:lnTo>
              <a:lnTo>
                <a:pt x="145342" y="3184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93D99-615C-4619-BF6B-086174E0700C}">
      <dsp:nvSpPr>
        <dsp:cNvPr id="0" name=""/>
        <dsp:cNvSpPr/>
      </dsp:nvSpPr>
      <dsp:spPr>
        <a:xfrm>
          <a:off x="2518176" y="530948"/>
          <a:ext cx="2506113" cy="4245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VE" sz="1300" kern="1200" dirty="0"/>
            <a:t>Corporaciones públicas financieras - CPF</a:t>
          </a:r>
        </a:p>
      </dsp:txBody>
      <dsp:txXfrm>
        <a:off x="2530611" y="543383"/>
        <a:ext cx="2481243" cy="399688"/>
      </dsp:txXfrm>
    </dsp:sp>
    <dsp:sp modelId="{A18A0FF4-898E-40CE-9906-CAB562D783BB}">
      <dsp:nvSpPr>
        <dsp:cNvPr id="0" name=""/>
        <dsp:cNvSpPr/>
      </dsp:nvSpPr>
      <dsp:spPr>
        <a:xfrm>
          <a:off x="2372834" y="424808"/>
          <a:ext cx="145342" cy="849117"/>
        </a:xfrm>
        <a:custGeom>
          <a:avLst/>
          <a:gdLst/>
          <a:ahLst/>
          <a:cxnLst/>
          <a:rect l="0" t="0" r="0" b="0"/>
          <a:pathLst>
            <a:path>
              <a:moveTo>
                <a:pt x="0" y="0"/>
              </a:moveTo>
              <a:lnTo>
                <a:pt x="0" y="849117"/>
              </a:lnTo>
              <a:lnTo>
                <a:pt x="145342" y="8491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F9B9D-7CFF-4B7E-B120-D3FCE4F5A448}">
      <dsp:nvSpPr>
        <dsp:cNvPr id="0" name=""/>
        <dsp:cNvSpPr/>
      </dsp:nvSpPr>
      <dsp:spPr>
        <a:xfrm>
          <a:off x="2518176" y="1061647"/>
          <a:ext cx="2506113" cy="4245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VE" sz="1300" kern="1200" dirty="0"/>
            <a:t>Corporaciones públicas no financieras - CPNF</a:t>
          </a:r>
        </a:p>
      </dsp:txBody>
      <dsp:txXfrm>
        <a:off x="2530611" y="1074082"/>
        <a:ext cx="2481243" cy="399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FAC14-4D7B-4D46-8697-1E4B4A319764}">
      <dsp:nvSpPr>
        <dsp:cNvPr id="0" name=""/>
        <dsp:cNvSpPr/>
      </dsp:nvSpPr>
      <dsp:spPr>
        <a:xfrm>
          <a:off x="25016" y="843267"/>
          <a:ext cx="3990033" cy="4694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8BB54-2F2B-4B64-B578-45A3BC37E127}">
      <dsp:nvSpPr>
        <dsp:cNvPr id="0" name=""/>
        <dsp:cNvSpPr/>
      </dsp:nvSpPr>
      <dsp:spPr>
        <a:xfrm>
          <a:off x="25016" y="1019561"/>
          <a:ext cx="293122" cy="29312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1B89F4-7707-405F-AAF5-AD4C500E12D6}">
      <dsp:nvSpPr>
        <dsp:cNvPr id="0" name=""/>
        <dsp:cNvSpPr/>
      </dsp:nvSpPr>
      <dsp:spPr>
        <a:xfrm>
          <a:off x="25016" y="0"/>
          <a:ext cx="3990033" cy="84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l" defTabSz="1200150">
            <a:lnSpc>
              <a:spcPct val="90000"/>
            </a:lnSpc>
            <a:spcBef>
              <a:spcPct val="0"/>
            </a:spcBef>
            <a:spcAft>
              <a:spcPct val="35000"/>
            </a:spcAft>
            <a:buNone/>
          </a:pPr>
          <a:r>
            <a:rPr lang="es-VE" sz="2700" kern="1200" dirty="0"/>
            <a:t>Bases estadísticas de Información Financiera</a:t>
          </a:r>
        </a:p>
      </dsp:txBody>
      <dsp:txXfrm>
        <a:off x="25016" y="0"/>
        <a:ext cx="3990033" cy="843267"/>
      </dsp:txXfrm>
    </dsp:sp>
    <dsp:sp modelId="{3D8E21F3-A417-4759-B1D6-B8D2B13E410B}">
      <dsp:nvSpPr>
        <dsp:cNvPr id="0" name=""/>
        <dsp:cNvSpPr/>
      </dsp:nvSpPr>
      <dsp:spPr>
        <a:xfrm>
          <a:off x="25016" y="1702820"/>
          <a:ext cx="293115" cy="29311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D4843F-10F2-4F53-970B-B7CE1D294FA3}">
      <dsp:nvSpPr>
        <dsp:cNvPr id="0" name=""/>
        <dsp:cNvSpPr/>
      </dsp:nvSpPr>
      <dsp:spPr>
        <a:xfrm>
          <a:off x="304318" y="1507752"/>
          <a:ext cx="3710730" cy="68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r>
            <a:rPr lang="es-VE" sz="1700" kern="1200" dirty="0"/>
            <a:t>Analizar política fiscal</a:t>
          </a:r>
        </a:p>
      </dsp:txBody>
      <dsp:txXfrm>
        <a:off x="304318" y="1507752"/>
        <a:ext cx="3710730" cy="683251"/>
      </dsp:txXfrm>
    </dsp:sp>
    <dsp:sp modelId="{4F45402C-8B45-4510-94E9-D124D2D5CBBB}">
      <dsp:nvSpPr>
        <dsp:cNvPr id="0" name=""/>
        <dsp:cNvSpPr/>
      </dsp:nvSpPr>
      <dsp:spPr>
        <a:xfrm>
          <a:off x="25016" y="2386072"/>
          <a:ext cx="293115" cy="29311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7DD30D-265B-4076-BCCB-FB78963D46B4}">
      <dsp:nvSpPr>
        <dsp:cNvPr id="0" name=""/>
        <dsp:cNvSpPr/>
      </dsp:nvSpPr>
      <dsp:spPr>
        <a:xfrm>
          <a:off x="304318" y="2191003"/>
          <a:ext cx="3710730" cy="68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r>
            <a:rPr lang="es-VE" sz="1700" kern="1200" dirty="0"/>
            <a:t>Rendimiento del SGG</a:t>
          </a:r>
        </a:p>
      </dsp:txBody>
      <dsp:txXfrm>
        <a:off x="304318" y="2191003"/>
        <a:ext cx="3710730" cy="683251"/>
      </dsp:txXfrm>
    </dsp:sp>
    <dsp:sp modelId="{65F7BB67-1942-42BF-A44A-7B64C2029FD7}">
      <dsp:nvSpPr>
        <dsp:cNvPr id="0" name=""/>
        <dsp:cNvSpPr/>
      </dsp:nvSpPr>
      <dsp:spPr>
        <a:xfrm>
          <a:off x="25016" y="3069324"/>
          <a:ext cx="293115" cy="29311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A2B8BA-7D49-4AEF-9B96-106D108AB3CA}">
      <dsp:nvSpPr>
        <dsp:cNvPr id="0" name=""/>
        <dsp:cNvSpPr/>
      </dsp:nvSpPr>
      <dsp:spPr>
        <a:xfrm>
          <a:off x="304318" y="2874255"/>
          <a:ext cx="3710730" cy="68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r>
            <a:rPr lang="es-VE" sz="1700" kern="1200" dirty="0"/>
            <a:t>Rendimiento del sector público global.</a:t>
          </a:r>
        </a:p>
      </dsp:txBody>
      <dsp:txXfrm>
        <a:off x="304318" y="2874255"/>
        <a:ext cx="3710730" cy="683251"/>
      </dsp:txXfrm>
    </dsp:sp>
    <dsp:sp modelId="{C66E2052-D5F4-481C-B8E3-9B32D5CBA5D6}">
      <dsp:nvSpPr>
        <dsp:cNvPr id="0" name=""/>
        <dsp:cNvSpPr/>
      </dsp:nvSpPr>
      <dsp:spPr>
        <a:xfrm>
          <a:off x="4214550" y="843267"/>
          <a:ext cx="3990033" cy="4694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ED97D0-23F3-4C88-B3B2-70D667726530}">
      <dsp:nvSpPr>
        <dsp:cNvPr id="0" name=""/>
        <dsp:cNvSpPr/>
      </dsp:nvSpPr>
      <dsp:spPr>
        <a:xfrm>
          <a:off x="4214550" y="1019561"/>
          <a:ext cx="293122" cy="29312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97095D-AACC-4AB3-B72D-80473BB6C749}">
      <dsp:nvSpPr>
        <dsp:cNvPr id="0" name=""/>
        <dsp:cNvSpPr/>
      </dsp:nvSpPr>
      <dsp:spPr>
        <a:xfrm>
          <a:off x="4214550" y="0"/>
          <a:ext cx="3990033" cy="84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l" defTabSz="1200150">
            <a:lnSpc>
              <a:spcPct val="90000"/>
            </a:lnSpc>
            <a:spcBef>
              <a:spcPct val="0"/>
            </a:spcBef>
            <a:spcAft>
              <a:spcPct val="35000"/>
            </a:spcAft>
            <a:buNone/>
          </a:pPr>
          <a:r>
            <a:rPr lang="es-VE" sz="2700" kern="1200" dirty="0"/>
            <a:t>NICSP</a:t>
          </a:r>
        </a:p>
      </dsp:txBody>
      <dsp:txXfrm>
        <a:off x="4214550" y="0"/>
        <a:ext cx="3990033" cy="843267"/>
      </dsp:txXfrm>
    </dsp:sp>
    <dsp:sp modelId="{D2653C36-4BBE-40B2-9583-6E18A2868000}">
      <dsp:nvSpPr>
        <dsp:cNvPr id="0" name=""/>
        <dsp:cNvSpPr/>
      </dsp:nvSpPr>
      <dsp:spPr>
        <a:xfrm>
          <a:off x="4214550" y="1702820"/>
          <a:ext cx="293115" cy="29311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F6268-9750-426D-B090-DBF47901B25B}">
      <dsp:nvSpPr>
        <dsp:cNvPr id="0" name=""/>
        <dsp:cNvSpPr/>
      </dsp:nvSpPr>
      <dsp:spPr>
        <a:xfrm>
          <a:off x="4493853" y="1507752"/>
          <a:ext cx="3710730" cy="68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r>
            <a:rPr lang="es-VE" sz="1700" kern="1200" dirty="0"/>
            <a:t>Toma de decisiones</a:t>
          </a:r>
        </a:p>
      </dsp:txBody>
      <dsp:txXfrm>
        <a:off x="4493853" y="1507752"/>
        <a:ext cx="3710730" cy="683251"/>
      </dsp:txXfrm>
    </dsp:sp>
    <dsp:sp modelId="{B4692703-12C8-49B6-A7BF-B31987CE513D}">
      <dsp:nvSpPr>
        <dsp:cNvPr id="0" name=""/>
        <dsp:cNvSpPr/>
      </dsp:nvSpPr>
      <dsp:spPr>
        <a:xfrm>
          <a:off x="4214550" y="2386072"/>
          <a:ext cx="293115" cy="29311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B4B3E9-8034-4675-9FCC-E7493C175F75}">
      <dsp:nvSpPr>
        <dsp:cNvPr id="0" name=""/>
        <dsp:cNvSpPr/>
      </dsp:nvSpPr>
      <dsp:spPr>
        <a:xfrm>
          <a:off x="4493853" y="2191003"/>
          <a:ext cx="3710730" cy="68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r>
            <a:rPr lang="es-VE" sz="1700" kern="1200" dirty="0"/>
            <a:t>Rendir cuenta</a:t>
          </a:r>
        </a:p>
      </dsp:txBody>
      <dsp:txXfrm>
        <a:off x="4493853" y="2191003"/>
        <a:ext cx="3710730" cy="683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D516B-97CE-42C1-99C1-C17F9AD41819}">
      <dsp:nvSpPr>
        <dsp:cNvPr id="0" name=""/>
        <dsp:cNvSpPr/>
      </dsp:nvSpPr>
      <dsp:spPr>
        <a:xfrm rot="5400000">
          <a:off x="5196989" y="-2133037"/>
          <a:ext cx="79827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Entidades legales creadas para producir bienes y servicios para el mercado.</a:t>
          </a:r>
          <a:endParaRPr lang="es-VE" sz="1500" kern="1200" dirty="0"/>
        </a:p>
      </dsp:txBody>
      <dsp:txXfrm rot="-5400000">
        <a:off x="2962656" y="140265"/>
        <a:ext cx="5227975" cy="720338"/>
      </dsp:txXfrm>
    </dsp:sp>
    <dsp:sp modelId="{3C2165C4-FA98-4443-8551-E18702131800}">
      <dsp:nvSpPr>
        <dsp:cNvPr id="0" name=""/>
        <dsp:cNvSpPr/>
      </dsp:nvSpPr>
      <dsp:spPr>
        <a:xfrm>
          <a:off x="0" y="1511"/>
          <a:ext cx="2962656" cy="9978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VE" sz="2800" kern="1200" dirty="0"/>
            <a:t>Corporaciones</a:t>
          </a:r>
        </a:p>
      </dsp:txBody>
      <dsp:txXfrm>
        <a:off x="48711" y="50222"/>
        <a:ext cx="2865234" cy="900423"/>
      </dsp:txXfrm>
    </dsp:sp>
    <dsp:sp modelId="{AD24B648-8A10-4278-966D-F55AB69D7F21}">
      <dsp:nvSpPr>
        <dsp:cNvPr id="0" name=""/>
        <dsp:cNvSpPr/>
      </dsp:nvSpPr>
      <dsp:spPr>
        <a:xfrm rot="5400000">
          <a:off x="5196989" y="-1085300"/>
          <a:ext cx="79827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VE" sz="1500" kern="1200" dirty="0"/>
            <a:t>Empresas que no se incorporan o se </a:t>
          </a:r>
          <a:r>
            <a:rPr lang="es-ES" sz="1500" kern="1200" dirty="0"/>
            <a:t>establecen legalmente de otra manera pero que funcionan como si </a:t>
          </a:r>
          <a:r>
            <a:rPr lang="es-VE" sz="1500" kern="1200" dirty="0"/>
            <a:t>fueran corporaciones.</a:t>
          </a:r>
        </a:p>
      </dsp:txBody>
      <dsp:txXfrm rot="-5400000">
        <a:off x="2962656" y="1188002"/>
        <a:ext cx="5227975" cy="720338"/>
      </dsp:txXfrm>
    </dsp:sp>
    <dsp:sp modelId="{AAA57420-41E7-45AB-B1C5-2E0BADD217B4}">
      <dsp:nvSpPr>
        <dsp:cNvPr id="0" name=""/>
        <dsp:cNvSpPr/>
      </dsp:nvSpPr>
      <dsp:spPr>
        <a:xfrm>
          <a:off x="0" y="1049249"/>
          <a:ext cx="2962656" cy="9978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VE" sz="2800" kern="1200" dirty="0" err="1"/>
            <a:t>Cuasi-corporación</a:t>
          </a:r>
          <a:endParaRPr lang="es-VE" sz="2800" kern="1200" dirty="0"/>
        </a:p>
      </dsp:txBody>
      <dsp:txXfrm>
        <a:off x="48711" y="1097960"/>
        <a:ext cx="2865234" cy="900423"/>
      </dsp:txXfrm>
    </dsp:sp>
    <dsp:sp modelId="{98505BEF-56D0-478E-83B1-E347ED347704}">
      <dsp:nvSpPr>
        <dsp:cNvPr id="0" name=""/>
        <dsp:cNvSpPr/>
      </dsp:nvSpPr>
      <dsp:spPr>
        <a:xfrm rot="5400000">
          <a:off x="5196989" y="-37562"/>
          <a:ext cx="79827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Entidades legales u otras que producen o distribuyen bienes y servicios, pero que no generan ganancias financieras para su entidad controladora.</a:t>
          </a:r>
          <a:endParaRPr lang="es-VE" sz="1500" kern="1200" dirty="0"/>
        </a:p>
      </dsp:txBody>
      <dsp:txXfrm rot="-5400000">
        <a:off x="2962656" y="2235740"/>
        <a:ext cx="5227975" cy="720338"/>
      </dsp:txXfrm>
    </dsp:sp>
    <dsp:sp modelId="{ABF66840-394A-40D3-A42C-1EBE50D44923}">
      <dsp:nvSpPr>
        <dsp:cNvPr id="0" name=""/>
        <dsp:cNvSpPr/>
      </dsp:nvSpPr>
      <dsp:spPr>
        <a:xfrm>
          <a:off x="0" y="2096986"/>
          <a:ext cx="2962656" cy="9978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VE" sz="2800" kern="1200" dirty="0"/>
            <a:t>Instituciones no lucrativas (ESAL)</a:t>
          </a:r>
        </a:p>
      </dsp:txBody>
      <dsp:txXfrm>
        <a:off x="48711" y="2145697"/>
        <a:ext cx="2865234" cy="9004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4223FB-CEBD-4845-86FB-E75522BD4832}" type="datetimeFigureOut">
              <a:rPr lang="es-MX" smtClean="0"/>
              <a:t>31/08/2021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442498-961A-4D36-95B3-74AD3AFCCA3A}" type="slidenum">
              <a:rPr lang="es-MX" smtClean="0"/>
              <a:t>‹Nº›</a:t>
            </a:fld>
            <a:endParaRPr lang="es-MX"/>
          </a:p>
        </p:txBody>
      </p:sp>
    </p:spTree>
    <p:extLst>
      <p:ext uri="{BB962C8B-B14F-4D97-AF65-F5344CB8AC3E}">
        <p14:creationId xmlns:p14="http://schemas.microsoft.com/office/powerpoint/2010/main" val="3929858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CA0D54F-5285-4148-AA0B-9A12A7309DA6}" type="datetimeFigureOut">
              <a:rPr lang="es-MX"/>
              <a:pPr>
                <a:defRPr/>
              </a:pPr>
              <a:t>31/08/2021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96EE352-13C0-4D04-9134-6398BCE7FA78}" type="slidenum">
              <a:rPr lang="es-MX"/>
              <a:pPr>
                <a:defRPr/>
              </a:pPr>
              <a:t>‹Nº›</a:t>
            </a:fld>
            <a:endParaRPr lang="es-MX"/>
          </a:p>
        </p:txBody>
      </p:sp>
    </p:spTree>
    <p:extLst>
      <p:ext uri="{BB962C8B-B14F-4D97-AF65-F5344CB8AC3E}">
        <p14:creationId xmlns:p14="http://schemas.microsoft.com/office/powerpoint/2010/main" val="14934654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MX" altLang="es-MX" dirty="0"/>
              <a:t>Se debe comenzar la exposición indicando que esta norma lo que regula es la información a revelar (en notas, columnas adicionales u otra manera) de cómo está constituido (conformado) el SGG (como entidad </a:t>
            </a:r>
            <a:r>
              <a:rPr lang="es-MX" altLang="es-MX" dirty="0" err="1"/>
              <a:t>reportante</a:t>
            </a:r>
            <a:r>
              <a:rPr lang="es-MX" altLang="es-MX" dirty="0"/>
              <a:t>). La NICSP 1 estable cuáles son los estados financieros que conforman un cuerpo completo de ellos, lo estipulado por la NICSP 22 son REVELACIONES.</a:t>
            </a:r>
          </a:p>
        </p:txBody>
      </p:sp>
      <p:sp>
        <p:nvSpPr>
          <p:cNvPr id="71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425CDC1-1E34-42D5-A4B5-6E399464D8BE}" type="slidenum">
              <a:rPr lang="es-MX" altLang="es-MX"/>
              <a:pPr fontAlgn="base">
                <a:spcBef>
                  <a:spcPct val="0"/>
                </a:spcBef>
                <a:spcAft>
                  <a:spcPct val="0"/>
                </a:spcAft>
              </a:pPr>
              <a:t>1</a:t>
            </a:fld>
            <a:endParaRPr lang="es-MX" altLang="es-MX"/>
          </a:p>
        </p:txBody>
      </p:sp>
    </p:spTree>
    <p:extLst>
      <p:ext uri="{BB962C8B-B14F-4D97-AF65-F5344CB8AC3E}">
        <p14:creationId xmlns:p14="http://schemas.microsoft.com/office/powerpoint/2010/main" val="262448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pPr>
              <a:defRPr/>
            </a:pPr>
            <a:fld id="{896EE352-13C0-4D04-9134-6398BCE7FA78}" type="slidenum">
              <a:rPr lang="es-MX" smtClean="0"/>
              <a:pPr>
                <a:defRPr/>
              </a:pPr>
              <a:t>2</a:t>
            </a:fld>
            <a:endParaRPr lang="es-MX"/>
          </a:p>
        </p:txBody>
      </p:sp>
    </p:spTree>
    <p:extLst>
      <p:ext uri="{BB962C8B-B14F-4D97-AF65-F5344CB8AC3E}">
        <p14:creationId xmlns:p14="http://schemas.microsoft.com/office/powerpoint/2010/main" val="52418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Las bases estadísticas de información financieras se centran en proveer información financiera sobre el SGG. El mismos está conformado por: “ESAL” que realizan actividades de no mercado y dependen del presupuesto; y también </a:t>
            </a:r>
          </a:p>
        </p:txBody>
      </p:sp>
      <p:sp>
        <p:nvSpPr>
          <p:cNvPr id="4" name="Marcador de número de diapositiva 3"/>
          <p:cNvSpPr>
            <a:spLocks noGrp="1"/>
          </p:cNvSpPr>
          <p:nvPr>
            <p:ph type="sldNum" sz="quarter" idx="5"/>
          </p:nvPr>
        </p:nvSpPr>
        <p:spPr/>
        <p:txBody>
          <a:bodyPr/>
          <a:lstStyle/>
          <a:p>
            <a:pPr>
              <a:defRPr/>
            </a:pPr>
            <a:fld id="{896EE352-13C0-4D04-9134-6398BCE7FA78}" type="slidenum">
              <a:rPr lang="es-MX" smtClean="0"/>
              <a:pPr>
                <a:defRPr/>
              </a:pPr>
              <a:t>3</a:t>
            </a:fld>
            <a:endParaRPr lang="es-MX"/>
          </a:p>
        </p:txBody>
      </p:sp>
    </p:spTree>
    <p:extLst>
      <p:ext uri="{BB962C8B-B14F-4D97-AF65-F5344CB8AC3E}">
        <p14:creationId xmlns:p14="http://schemas.microsoft.com/office/powerpoint/2010/main" val="57431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Las bases estadísticas buscan presentar información para analizar la política fiscal, el rendimiento del SGG y rendimiento del sector público global. Las NICSP buscan presentar información para toma de decisiones económicas, financieras y rendir cuenta de los recursos que han sido confiados y controlados.</a:t>
            </a:r>
          </a:p>
        </p:txBody>
      </p:sp>
      <p:sp>
        <p:nvSpPr>
          <p:cNvPr id="4" name="Marcador de número de diapositiva 3"/>
          <p:cNvSpPr>
            <a:spLocks noGrp="1"/>
          </p:cNvSpPr>
          <p:nvPr>
            <p:ph type="sldNum" sz="quarter" idx="5"/>
          </p:nvPr>
        </p:nvSpPr>
        <p:spPr/>
        <p:txBody>
          <a:bodyPr/>
          <a:lstStyle/>
          <a:p>
            <a:pPr>
              <a:defRPr/>
            </a:pPr>
            <a:fld id="{896EE352-13C0-4D04-9134-6398BCE7FA78}" type="slidenum">
              <a:rPr lang="es-MX" smtClean="0"/>
              <a:pPr>
                <a:defRPr/>
              </a:pPr>
              <a:t>4</a:t>
            </a:fld>
            <a:endParaRPr lang="es-MX"/>
          </a:p>
        </p:txBody>
      </p:sp>
    </p:spTree>
    <p:extLst>
      <p:ext uri="{BB962C8B-B14F-4D97-AF65-F5344CB8AC3E}">
        <p14:creationId xmlns:p14="http://schemas.microsoft.com/office/powerpoint/2010/main" val="261254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Es decir, que las bases estadísticas de información sirven de base para la elaboración de información financiera según NICSP, sólo requiere de la “conciliación” de las dos informaciones.</a:t>
            </a:r>
          </a:p>
        </p:txBody>
      </p:sp>
      <p:sp>
        <p:nvSpPr>
          <p:cNvPr id="4" name="Marcador de número de diapositiva 3"/>
          <p:cNvSpPr>
            <a:spLocks noGrp="1"/>
          </p:cNvSpPr>
          <p:nvPr>
            <p:ph type="sldNum" sz="quarter" idx="5"/>
          </p:nvPr>
        </p:nvSpPr>
        <p:spPr/>
        <p:txBody>
          <a:bodyPr/>
          <a:lstStyle/>
          <a:p>
            <a:pPr>
              <a:defRPr/>
            </a:pPr>
            <a:fld id="{896EE352-13C0-4D04-9134-6398BCE7FA78}" type="slidenum">
              <a:rPr lang="es-MX" smtClean="0"/>
              <a:pPr>
                <a:defRPr/>
              </a:pPr>
              <a:t>5</a:t>
            </a:fld>
            <a:endParaRPr lang="es-MX"/>
          </a:p>
        </p:txBody>
      </p:sp>
    </p:spTree>
    <p:extLst>
      <p:ext uri="{BB962C8B-B14F-4D97-AF65-F5344CB8AC3E}">
        <p14:creationId xmlns:p14="http://schemas.microsoft.com/office/powerpoint/2010/main" val="106265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Como se puede observar, el SGG no incluye las CPF no las CPNF. Por lo que una presentación bajo NICSP debe incluir estas corporaciones.</a:t>
            </a:r>
          </a:p>
        </p:txBody>
      </p:sp>
      <p:sp>
        <p:nvSpPr>
          <p:cNvPr id="4" name="Marcador de número de diapositiva 3"/>
          <p:cNvSpPr>
            <a:spLocks noGrp="1"/>
          </p:cNvSpPr>
          <p:nvPr>
            <p:ph type="sldNum" sz="quarter" idx="5"/>
          </p:nvPr>
        </p:nvSpPr>
        <p:spPr/>
        <p:txBody>
          <a:bodyPr/>
          <a:lstStyle/>
          <a:p>
            <a:pPr>
              <a:defRPr/>
            </a:pPr>
            <a:fld id="{896EE352-13C0-4D04-9134-6398BCE7FA78}" type="slidenum">
              <a:rPr lang="es-MX" smtClean="0"/>
              <a:pPr>
                <a:defRPr/>
              </a:pPr>
              <a:t>6</a:t>
            </a:fld>
            <a:endParaRPr lang="es-MX"/>
          </a:p>
        </p:txBody>
      </p:sp>
    </p:spTree>
    <p:extLst>
      <p:ext uri="{BB962C8B-B14F-4D97-AF65-F5344CB8AC3E}">
        <p14:creationId xmlns:p14="http://schemas.microsoft.com/office/powerpoint/2010/main" val="348299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Un ejemplo de </a:t>
            </a:r>
            <a:r>
              <a:rPr lang="es-VE" dirty="0" err="1"/>
              <a:t>Cuasi-corporación</a:t>
            </a:r>
            <a:r>
              <a:rPr lang="es-VE" dirty="0"/>
              <a:t> son las oficinas de las Primeras Damas.</a:t>
            </a:r>
          </a:p>
        </p:txBody>
      </p:sp>
      <p:sp>
        <p:nvSpPr>
          <p:cNvPr id="4" name="Marcador de número de diapositiva 3"/>
          <p:cNvSpPr>
            <a:spLocks noGrp="1"/>
          </p:cNvSpPr>
          <p:nvPr>
            <p:ph type="sldNum" sz="quarter" idx="5"/>
          </p:nvPr>
        </p:nvSpPr>
        <p:spPr/>
        <p:txBody>
          <a:bodyPr/>
          <a:lstStyle/>
          <a:p>
            <a:pPr>
              <a:defRPr/>
            </a:pPr>
            <a:fld id="{896EE352-13C0-4D04-9134-6398BCE7FA78}" type="slidenum">
              <a:rPr lang="es-MX" smtClean="0"/>
              <a:pPr>
                <a:defRPr/>
              </a:pPr>
              <a:t>8</a:t>
            </a:fld>
            <a:endParaRPr lang="es-MX"/>
          </a:p>
        </p:txBody>
      </p:sp>
    </p:spTree>
    <p:extLst>
      <p:ext uri="{BB962C8B-B14F-4D97-AF65-F5344CB8AC3E}">
        <p14:creationId xmlns:p14="http://schemas.microsoft.com/office/powerpoint/2010/main" val="200468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Cuando se presentan estados financieros de conformidad con las bases estadísticas de información financieras, y en el contexto de SCN 93 (y actualizaciones), el SGG presentará las CPF y las CPNF como inversiones en otros sectores.</a:t>
            </a:r>
          </a:p>
        </p:txBody>
      </p:sp>
      <p:sp>
        <p:nvSpPr>
          <p:cNvPr id="4" name="Marcador de número de diapositiva 3"/>
          <p:cNvSpPr>
            <a:spLocks noGrp="1"/>
          </p:cNvSpPr>
          <p:nvPr>
            <p:ph type="sldNum" sz="quarter" idx="5"/>
          </p:nvPr>
        </p:nvSpPr>
        <p:spPr/>
        <p:txBody>
          <a:bodyPr/>
          <a:lstStyle/>
          <a:p>
            <a:pPr>
              <a:defRPr/>
            </a:pPr>
            <a:fld id="{896EE352-13C0-4D04-9134-6398BCE7FA78}" type="slidenum">
              <a:rPr lang="es-MX" smtClean="0"/>
              <a:pPr>
                <a:defRPr/>
              </a:pPr>
              <a:t>9</a:t>
            </a:fld>
            <a:endParaRPr lang="es-MX"/>
          </a:p>
        </p:txBody>
      </p:sp>
    </p:spTree>
    <p:extLst>
      <p:ext uri="{BB962C8B-B14F-4D97-AF65-F5344CB8AC3E}">
        <p14:creationId xmlns:p14="http://schemas.microsoft.com/office/powerpoint/2010/main" val="246482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NICSP considera que esta conciliación permitiría al gobierno a cumplir mejor con sus obligaciones de rendición de cuentas demostrando la relación entre los importes de cada partida del SGG con el importe total de esta partida para el gobierno.</a:t>
            </a:r>
          </a:p>
        </p:txBody>
      </p:sp>
      <p:sp>
        <p:nvSpPr>
          <p:cNvPr id="4" name="Marcador de número de diapositiva 3"/>
          <p:cNvSpPr>
            <a:spLocks noGrp="1"/>
          </p:cNvSpPr>
          <p:nvPr>
            <p:ph type="sldNum" sz="quarter" idx="5"/>
          </p:nvPr>
        </p:nvSpPr>
        <p:spPr/>
        <p:txBody>
          <a:bodyPr/>
          <a:lstStyle/>
          <a:p>
            <a:pPr>
              <a:defRPr/>
            </a:pPr>
            <a:fld id="{896EE352-13C0-4D04-9134-6398BCE7FA78}" type="slidenum">
              <a:rPr lang="es-MX" smtClean="0"/>
              <a:pPr>
                <a:defRPr/>
              </a:pPr>
              <a:t>12</a:t>
            </a:fld>
            <a:endParaRPr lang="es-MX"/>
          </a:p>
        </p:txBody>
      </p:sp>
    </p:spTree>
    <p:extLst>
      <p:ext uri="{BB962C8B-B14F-4D97-AF65-F5344CB8AC3E}">
        <p14:creationId xmlns:p14="http://schemas.microsoft.com/office/powerpoint/2010/main" val="60993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MX" dirty="0"/>
          </a:p>
        </p:txBody>
      </p:sp>
    </p:spTree>
    <p:extLst>
      <p:ext uri="{BB962C8B-B14F-4D97-AF65-F5344CB8AC3E}">
        <p14:creationId xmlns:p14="http://schemas.microsoft.com/office/powerpoint/2010/main" val="149635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3AB0EE9B-BB9C-4648-B1FD-7CBFA764B86B}" type="datetimeFigureOut">
              <a:rPr lang="es-MX"/>
              <a:pPr>
                <a:defRPr/>
              </a:pPr>
              <a:t>31/08/2021</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57A764A-5C42-42EF-AEF0-980FD427D102}" type="slidenum">
              <a:rPr lang="es-MX"/>
              <a:pPr>
                <a:defRPr/>
              </a:pPr>
              <a:t>‹Nº›</a:t>
            </a:fld>
            <a:endParaRPr lang="es-MX"/>
          </a:p>
        </p:txBody>
      </p:sp>
    </p:spTree>
    <p:extLst>
      <p:ext uri="{BB962C8B-B14F-4D97-AF65-F5344CB8AC3E}">
        <p14:creationId xmlns:p14="http://schemas.microsoft.com/office/powerpoint/2010/main" val="213274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ADEDAF5A-F55E-4FA6-B1E0-EB14F5BE652B}" type="datetimeFigureOut">
              <a:rPr lang="es-MX"/>
              <a:pPr>
                <a:defRPr/>
              </a:pPr>
              <a:t>31/08/2021</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69E097D-4A1A-4514-9F8A-275CF539006D}" type="slidenum">
              <a:rPr lang="es-MX"/>
              <a:pPr>
                <a:defRPr/>
              </a:pPr>
              <a:t>‹Nº›</a:t>
            </a:fld>
            <a:endParaRPr lang="es-MX"/>
          </a:p>
        </p:txBody>
      </p:sp>
    </p:spTree>
    <p:extLst>
      <p:ext uri="{BB962C8B-B14F-4D97-AF65-F5344CB8AC3E}">
        <p14:creationId xmlns:p14="http://schemas.microsoft.com/office/powerpoint/2010/main" val="66755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1A11E355-2FCD-4949-BD3B-AF715A7B86BE}" type="datetimeFigureOut">
              <a:rPr lang="es-MX"/>
              <a:pPr>
                <a:defRPr/>
              </a:pPr>
              <a:t>31/08/2021</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3F5C0F9-E717-414F-B6EB-267D9D61E214}" type="slidenum">
              <a:rPr lang="es-MX"/>
              <a:pPr>
                <a:defRPr/>
              </a:pPr>
              <a:t>‹Nº›</a:t>
            </a:fld>
            <a:endParaRPr lang="es-MX"/>
          </a:p>
        </p:txBody>
      </p:sp>
    </p:spTree>
    <p:extLst>
      <p:ext uri="{BB962C8B-B14F-4D97-AF65-F5344CB8AC3E}">
        <p14:creationId xmlns:p14="http://schemas.microsoft.com/office/powerpoint/2010/main" val="36690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FEFEDA21-26A8-4CA0-92AF-C143013435D9}" type="datetimeFigureOut">
              <a:rPr lang="es-MX"/>
              <a:pPr>
                <a:defRPr/>
              </a:pPr>
              <a:t>31/08/2021</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B4C8075-7889-4188-A8C9-5A24524607CB}" type="slidenum">
              <a:rPr lang="es-MX"/>
              <a:pPr>
                <a:defRPr/>
              </a:pPr>
              <a:t>‹Nº›</a:t>
            </a:fld>
            <a:endParaRPr lang="es-MX"/>
          </a:p>
        </p:txBody>
      </p:sp>
    </p:spTree>
    <p:extLst>
      <p:ext uri="{BB962C8B-B14F-4D97-AF65-F5344CB8AC3E}">
        <p14:creationId xmlns:p14="http://schemas.microsoft.com/office/powerpoint/2010/main" val="107683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0C394285-A659-47F5-99EF-E4B68E38E57A}" type="datetimeFigureOut">
              <a:rPr lang="es-MX"/>
              <a:pPr>
                <a:defRPr/>
              </a:pPr>
              <a:t>31/08/2021</a:t>
            </a:fld>
            <a:endParaRPr lang="es-MX" dirty="0"/>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9F97D70-8416-4CED-80B8-2D6831422402}" type="slidenum">
              <a:rPr lang="es-MX"/>
              <a:pPr>
                <a:defRPr/>
              </a:pPr>
              <a:t>‹Nº›</a:t>
            </a:fld>
            <a:endParaRPr lang="es-MX"/>
          </a:p>
        </p:txBody>
      </p:sp>
    </p:spTree>
    <p:extLst>
      <p:ext uri="{BB962C8B-B14F-4D97-AF65-F5344CB8AC3E}">
        <p14:creationId xmlns:p14="http://schemas.microsoft.com/office/powerpoint/2010/main" val="165595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BBF8CBB3-137E-411C-B987-715B7808C9E4}" type="datetimeFigureOut">
              <a:rPr lang="es-MX"/>
              <a:pPr>
                <a:defRPr/>
              </a:pPr>
              <a:t>31/08/2021</a:t>
            </a:fld>
            <a:endParaRPr lang="es-MX" dirty="0"/>
          </a:p>
        </p:txBody>
      </p:sp>
      <p:sp>
        <p:nvSpPr>
          <p:cNvPr id="8"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8E4B02F-80E0-4C3B-8998-94070717F9E4}" type="slidenum">
              <a:rPr lang="es-MX"/>
              <a:pPr>
                <a:defRPr/>
              </a:pPr>
              <a:t>‹Nº›</a:t>
            </a:fld>
            <a:endParaRPr lang="es-MX"/>
          </a:p>
        </p:txBody>
      </p:sp>
    </p:spTree>
    <p:extLst>
      <p:ext uri="{BB962C8B-B14F-4D97-AF65-F5344CB8AC3E}">
        <p14:creationId xmlns:p14="http://schemas.microsoft.com/office/powerpoint/2010/main" val="164799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1A6E7E1E-33BB-474F-9F28-BBC974E14AA1}" type="datetimeFigureOut">
              <a:rPr lang="es-MX"/>
              <a:pPr>
                <a:defRPr/>
              </a:pPr>
              <a:t>31/08/2021</a:t>
            </a:fld>
            <a:endParaRPr lang="es-MX" dirty="0"/>
          </a:p>
        </p:txBody>
      </p:sp>
      <p:sp>
        <p:nvSpPr>
          <p:cNvPr id="4"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dirty="0"/>
          </a:p>
        </p:txBody>
      </p:sp>
      <p:sp>
        <p:nvSpPr>
          <p:cNvPr id="5"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27F5AF4-2393-4B11-9FB3-71BC395AC1EE}" type="slidenum">
              <a:rPr lang="es-MX"/>
              <a:pPr>
                <a:defRPr/>
              </a:pPr>
              <a:t>‹Nº›</a:t>
            </a:fld>
            <a:endParaRPr lang="es-MX"/>
          </a:p>
        </p:txBody>
      </p:sp>
    </p:spTree>
    <p:extLst>
      <p:ext uri="{BB962C8B-B14F-4D97-AF65-F5344CB8AC3E}">
        <p14:creationId xmlns:p14="http://schemas.microsoft.com/office/powerpoint/2010/main" val="220647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FF54C208-0EF1-4A11-A1CA-C50164462D57}" type="datetimeFigureOut">
              <a:rPr lang="es-MX"/>
              <a:pPr>
                <a:defRPr/>
              </a:pPr>
              <a:t>31/08/2021</a:t>
            </a:fld>
            <a:endParaRPr lang="es-MX" dirty="0"/>
          </a:p>
        </p:txBody>
      </p:sp>
      <p:sp>
        <p:nvSpPr>
          <p:cNvPr id="3"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CF32637-98AA-46D2-9696-51954369D386}" type="slidenum">
              <a:rPr lang="es-MX"/>
              <a:pPr>
                <a:defRPr/>
              </a:pPr>
              <a:t>‹Nº›</a:t>
            </a:fld>
            <a:endParaRPr lang="es-MX"/>
          </a:p>
        </p:txBody>
      </p:sp>
    </p:spTree>
    <p:extLst>
      <p:ext uri="{BB962C8B-B14F-4D97-AF65-F5344CB8AC3E}">
        <p14:creationId xmlns:p14="http://schemas.microsoft.com/office/powerpoint/2010/main" val="332510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709FC30D-4D27-4A2D-8BDB-0DF570EAA2ED}" type="datetimeFigureOut">
              <a:rPr lang="es-MX"/>
              <a:pPr>
                <a:defRPr/>
              </a:pPr>
              <a:t>31/08/2021</a:t>
            </a:fld>
            <a:endParaRPr lang="es-MX" dirty="0"/>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3C482B2-B0E5-4313-A5C4-30BB23529B42}" type="slidenum">
              <a:rPr lang="es-MX"/>
              <a:pPr>
                <a:defRPr/>
              </a:pPr>
              <a:t>‹Nº›</a:t>
            </a:fld>
            <a:endParaRPr lang="es-MX"/>
          </a:p>
        </p:txBody>
      </p:sp>
    </p:spTree>
    <p:extLst>
      <p:ext uri="{BB962C8B-B14F-4D97-AF65-F5344CB8AC3E}">
        <p14:creationId xmlns:p14="http://schemas.microsoft.com/office/powerpoint/2010/main" val="262284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068DA7C6-BFC1-4CAF-9135-F664292322C1}" type="datetimeFigureOut">
              <a:rPr lang="es-MX"/>
              <a:pPr>
                <a:defRPr/>
              </a:pPr>
              <a:t>31/08/2021</a:t>
            </a:fld>
            <a:endParaRPr lang="es-MX" dirty="0"/>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819EDCF-365F-421A-ACA6-4B3D4490F184}" type="slidenum">
              <a:rPr lang="es-MX"/>
              <a:pPr>
                <a:defRPr/>
              </a:pPr>
              <a:t>‹Nº›</a:t>
            </a:fld>
            <a:endParaRPr lang="es-MX"/>
          </a:p>
        </p:txBody>
      </p:sp>
    </p:spTree>
    <p:extLst>
      <p:ext uri="{BB962C8B-B14F-4D97-AF65-F5344CB8AC3E}">
        <p14:creationId xmlns:p14="http://schemas.microsoft.com/office/powerpoint/2010/main" val="157408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68313" y="13414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dirty="0"/>
              <a:t>Haga clic para modificar el estilo de título del patrón</a:t>
            </a:r>
            <a:endParaRPr lang="es-MX" altLang="es-MX" dirty="0"/>
          </a:p>
        </p:txBody>
      </p:sp>
      <p:sp>
        <p:nvSpPr>
          <p:cNvPr id="1027" name="2 Marcador de texto"/>
          <p:cNvSpPr>
            <a:spLocks noGrp="1"/>
          </p:cNvSpPr>
          <p:nvPr>
            <p:ph type="body" idx="1"/>
          </p:nvPr>
        </p:nvSpPr>
        <p:spPr bwMode="auto">
          <a:xfrm>
            <a:off x="457200" y="2565400"/>
            <a:ext cx="8229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dirty="0"/>
              <a:t>Haga clic para modificar el estilo de texto del patrón</a:t>
            </a:r>
          </a:p>
          <a:p>
            <a:pPr lvl="1"/>
            <a:r>
              <a:rPr lang="es-ES" altLang="es-MX" dirty="0"/>
              <a:t>Segundo nivel</a:t>
            </a:r>
          </a:p>
          <a:p>
            <a:pPr lvl="2"/>
            <a:r>
              <a:rPr lang="es-ES" altLang="es-MX" dirty="0"/>
              <a:t>Tercer nivel</a:t>
            </a:r>
          </a:p>
          <a:p>
            <a:pPr lvl="3"/>
            <a:r>
              <a:rPr lang="es-ES" altLang="es-MX" dirty="0"/>
              <a:t>Cuarto nivel</a:t>
            </a:r>
          </a:p>
          <a:p>
            <a:pPr lvl="4"/>
            <a:r>
              <a:rPr lang="es-ES" altLang="es-MX" dirty="0"/>
              <a:t>Quinto nivel</a:t>
            </a:r>
            <a:endParaRPr lang="es-MX" altLang="es-MX" dirty="0"/>
          </a:p>
        </p:txBody>
      </p:sp>
      <p:sp>
        <p:nvSpPr>
          <p:cNvPr id="9" name="3 CuadroTexto"/>
          <p:cNvSpPr txBox="1">
            <a:spLocks noChangeArrowheads="1"/>
          </p:cNvSpPr>
          <p:nvPr userDrawn="1"/>
        </p:nvSpPr>
        <p:spPr bwMode="auto">
          <a:xfrm>
            <a:off x="1476375" y="6413326"/>
            <a:ext cx="6335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altLang="es-MX" sz="1600" b="1" dirty="0">
                <a:solidFill>
                  <a:schemeClr val="bg1">
                    <a:lumMod val="65000"/>
                  </a:schemeClr>
                </a:solidFill>
              </a:rPr>
              <a:t>Diplomado UC&amp;CS - Ciudad de México - 2021</a:t>
            </a:r>
            <a:endParaRPr lang="es-MX" altLang="es-MX" sz="1600" b="1" dirty="0">
              <a:solidFill>
                <a:schemeClr val="bg1">
                  <a:lumMod val="65000"/>
                </a:schemeClr>
              </a:solidFill>
            </a:endParaRPr>
          </a:p>
        </p:txBody>
      </p:sp>
      <p:pic>
        <p:nvPicPr>
          <p:cNvPr id="2" name="Imagen 1"/>
          <p:cNvPicPr>
            <a:picLocks noChangeAspect="1"/>
          </p:cNvPicPr>
          <p:nvPr userDrawn="1"/>
        </p:nvPicPr>
        <p:blipFill rotWithShape="1">
          <a:blip r:embed="rId13" cstate="print">
            <a:extLst>
              <a:ext uri="{28A0092B-C50C-407E-A947-70E740481C1C}">
                <a14:useLocalDpi xmlns:a14="http://schemas.microsoft.com/office/drawing/2010/main" val="0"/>
              </a:ext>
            </a:extLst>
          </a:blip>
          <a:srcRect b="25978"/>
          <a:stretch/>
        </p:blipFill>
        <p:spPr>
          <a:xfrm>
            <a:off x="468313" y="185185"/>
            <a:ext cx="2016224" cy="651528"/>
          </a:xfrm>
          <a:prstGeom prst="rect">
            <a:avLst/>
          </a:prstGeom>
        </p:spPr>
      </p:pic>
      <p:pic>
        <p:nvPicPr>
          <p:cNvPr id="4" name="Imagen 3"/>
          <p:cNvPicPr>
            <a:picLocks noChangeAspect="1"/>
          </p:cNvPicPr>
          <p:nvPr userDrawn="1"/>
        </p:nvPicPr>
        <p:blipFill rotWithShape="1">
          <a:blip r:embed="rId14" cstate="print">
            <a:extLst>
              <a:ext uri="{28A0092B-C50C-407E-A947-70E740481C1C}">
                <a14:useLocalDpi xmlns:a14="http://schemas.microsoft.com/office/drawing/2010/main" val="0"/>
              </a:ext>
            </a:extLst>
          </a:blip>
          <a:srcRect b="18355"/>
          <a:stretch/>
        </p:blipFill>
        <p:spPr>
          <a:xfrm>
            <a:off x="7206031" y="185184"/>
            <a:ext cx="1491882" cy="795544"/>
          </a:xfrm>
          <a:prstGeom prst="rect">
            <a:avLst/>
          </a:prstGeom>
        </p:spPr>
      </p:pic>
      <p:sp>
        <p:nvSpPr>
          <p:cNvPr id="3" name="CuadroTexto 2"/>
          <p:cNvSpPr txBox="1"/>
          <p:nvPr userDrawn="1"/>
        </p:nvSpPr>
        <p:spPr>
          <a:xfrm>
            <a:off x="467544" y="799105"/>
            <a:ext cx="2003979" cy="276999"/>
          </a:xfrm>
          <a:prstGeom prst="rect">
            <a:avLst/>
          </a:prstGeom>
          <a:noFill/>
        </p:spPr>
        <p:txBody>
          <a:bodyPr wrap="square" rtlCol="0">
            <a:spAutoFit/>
          </a:bodyPr>
          <a:lstStyle/>
          <a:p>
            <a:pPr algn="ctr"/>
            <a:r>
              <a:rPr lang="es-ES" sz="1200" b="1" dirty="0">
                <a:solidFill>
                  <a:srgbClr val="2A3558"/>
                </a:solidFill>
                <a:latin typeface="Times New Roman" panose="02020603050405020304" pitchFamily="18" charset="0"/>
                <a:cs typeface="Times New Roman" panose="02020603050405020304" pitchFamily="18" charset="0"/>
              </a:rPr>
              <a:t>XXVI ANIVERSARIO</a:t>
            </a:r>
            <a:endParaRPr lang="es-MX" sz="1200" b="1" dirty="0">
              <a:solidFill>
                <a:srgbClr val="2A3558"/>
              </a:solidFill>
              <a:latin typeface="Times New Roman" panose="02020603050405020304" pitchFamily="18" charset="0"/>
              <a:cs typeface="Times New Roman" panose="02020603050405020304" pitchFamily="18" charset="0"/>
            </a:endParaRPr>
          </a:p>
        </p:txBody>
      </p:sp>
      <p:sp>
        <p:nvSpPr>
          <p:cNvPr id="8" name="CuadroTexto 7"/>
          <p:cNvSpPr txBox="1"/>
          <p:nvPr userDrawn="1"/>
        </p:nvSpPr>
        <p:spPr>
          <a:xfrm>
            <a:off x="7318831" y="923096"/>
            <a:ext cx="1285617" cy="230832"/>
          </a:xfrm>
          <a:prstGeom prst="rect">
            <a:avLst/>
          </a:prstGeom>
          <a:noFill/>
        </p:spPr>
        <p:txBody>
          <a:bodyPr wrap="square" rtlCol="0">
            <a:spAutoFit/>
          </a:bodyPr>
          <a:lstStyle/>
          <a:p>
            <a:pPr algn="ctr"/>
            <a:r>
              <a:rPr lang="es-ES" sz="900" b="1" dirty="0">
                <a:solidFill>
                  <a:srgbClr val="2A3558"/>
                </a:solidFill>
                <a:latin typeface="Century Gothic" panose="020B0502020202020204" pitchFamily="34" charset="0"/>
                <a:cs typeface="Times New Roman" panose="02020603050405020304" pitchFamily="18" charset="0"/>
              </a:rPr>
              <a:t>XXVI ANNIVERSARY</a:t>
            </a:r>
            <a:endParaRPr lang="es-MX" sz="900" b="1" dirty="0">
              <a:solidFill>
                <a:srgbClr val="2A3558"/>
              </a:solidFill>
              <a:latin typeface="Century Gothic" panose="020B0502020202020204" pitchFamily="34"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000" b="1" kern="1200">
          <a:solidFill>
            <a:srgbClr val="002060"/>
          </a:solidFill>
          <a:latin typeface="Arial" pitchFamily="34" charset="0"/>
          <a:ea typeface="+mj-ea"/>
          <a:cs typeface="Arial" pitchFamily="34" charset="0"/>
        </a:defRPr>
      </a:lvl1pPr>
      <a:lvl2pPr algn="ctr" rtl="0" fontAlgn="base">
        <a:spcBef>
          <a:spcPct val="0"/>
        </a:spcBef>
        <a:spcAft>
          <a:spcPct val="0"/>
        </a:spcAft>
        <a:defRPr sz="4000" b="1">
          <a:solidFill>
            <a:srgbClr val="002060"/>
          </a:solidFill>
          <a:latin typeface="Arial" charset="0"/>
          <a:cs typeface="Arial" charset="0"/>
        </a:defRPr>
      </a:lvl2pPr>
      <a:lvl3pPr algn="ctr" rtl="0" fontAlgn="base">
        <a:spcBef>
          <a:spcPct val="0"/>
        </a:spcBef>
        <a:spcAft>
          <a:spcPct val="0"/>
        </a:spcAft>
        <a:defRPr sz="4000" b="1">
          <a:solidFill>
            <a:srgbClr val="002060"/>
          </a:solidFill>
          <a:latin typeface="Arial" charset="0"/>
          <a:cs typeface="Arial" charset="0"/>
        </a:defRPr>
      </a:lvl3pPr>
      <a:lvl4pPr algn="ctr" rtl="0" fontAlgn="base">
        <a:spcBef>
          <a:spcPct val="0"/>
        </a:spcBef>
        <a:spcAft>
          <a:spcPct val="0"/>
        </a:spcAft>
        <a:defRPr sz="4000" b="1">
          <a:solidFill>
            <a:srgbClr val="002060"/>
          </a:solidFill>
          <a:latin typeface="Arial" charset="0"/>
          <a:cs typeface="Arial" charset="0"/>
        </a:defRPr>
      </a:lvl4pPr>
      <a:lvl5pPr algn="ctr" rtl="0" fontAlgn="base">
        <a:spcBef>
          <a:spcPct val="0"/>
        </a:spcBef>
        <a:spcAft>
          <a:spcPct val="0"/>
        </a:spcAft>
        <a:defRPr sz="4000" b="1">
          <a:solidFill>
            <a:srgbClr val="002060"/>
          </a:solidFill>
          <a:latin typeface="Arial" charset="0"/>
          <a:cs typeface="Arial" charset="0"/>
        </a:defRPr>
      </a:lvl5pPr>
      <a:lvl6pPr marL="457200" algn="ctr" rtl="0" fontAlgn="base">
        <a:spcBef>
          <a:spcPct val="0"/>
        </a:spcBef>
        <a:spcAft>
          <a:spcPct val="0"/>
        </a:spcAft>
        <a:defRPr sz="4000" b="1">
          <a:solidFill>
            <a:srgbClr val="002060"/>
          </a:solidFill>
          <a:latin typeface="Arial" charset="0"/>
          <a:cs typeface="Arial" charset="0"/>
        </a:defRPr>
      </a:lvl6pPr>
      <a:lvl7pPr marL="914400" algn="ctr" rtl="0" fontAlgn="base">
        <a:spcBef>
          <a:spcPct val="0"/>
        </a:spcBef>
        <a:spcAft>
          <a:spcPct val="0"/>
        </a:spcAft>
        <a:defRPr sz="4000" b="1">
          <a:solidFill>
            <a:srgbClr val="002060"/>
          </a:solidFill>
          <a:latin typeface="Arial" charset="0"/>
          <a:cs typeface="Arial" charset="0"/>
        </a:defRPr>
      </a:lvl7pPr>
      <a:lvl8pPr marL="1371600" algn="ctr" rtl="0" fontAlgn="base">
        <a:spcBef>
          <a:spcPct val="0"/>
        </a:spcBef>
        <a:spcAft>
          <a:spcPct val="0"/>
        </a:spcAft>
        <a:defRPr sz="4000" b="1">
          <a:solidFill>
            <a:srgbClr val="002060"/>
          </a:solidFill>
          <a:latin typeface="Arial" charset="0"/>
          <a:cs typeface="Arial" charset="0"/>
        </a:defRPr>
      </a:lvl8pPr>
      <a:lvl9pPr marL="1828800" algn="ctr" rtl="0" fontAlgn="base">
        <a:spcBef>
          <a:spcPct val="0"/>
        </a:spcBef>
        <a:spcAft>
          <a:spcPct val="0"/>
        </a:spcAft>
        <a:defRPr sz="4000" b="1">
          <a:solidFill>
            <a:srgbClr val="002060"/>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rgbClr val="002060"/>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rgbClr val="002060"/>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rgbClr val="002060"/>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rgbClr val="002060"/>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rgbClr val="00206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96752"/>
            <a:ext cx="7772400" cy="2664295"/>
          </a:xfrm>
        </p:spPr>
        <p:txBody>
          <a:bodyPr rtlCol="0">
            <a:noAutofit/>
          </a:bodyPr>
          <a:lstStyle/>
          <a:p>
            <a:pPr fontAlgn="auto">
              <a:spcAft>
                <a:spcPts val="0"/>
              </a:spcAft>
              <a:defRPr/>
            </a:pPr>
            <a:r>
              <a:rPr lang="es-MX" sz="3200" dirty="0">
                <a:ln w="9000" cmpd="sng">
                  <a:solidFill>
                    <a:srgbClr val="8064A2">
                      <a:shade val="50000"/>
                      <a:satMod val="120000"/>
                    </a:srgbClr>
                  </a:solidFill>
                  <a:prstDash val="solid"/>
                </a:ln>
                <a:effectLst>
                  <a:reflection blurRad="12700" stA="28000" endPos="45000" dist="1000" dir="5400000" sy="-100000" algn="bl" rotWithShape="0"/>
                </a:effectLst>
              </a:rPr>
              <a:t>NICSP 22 - </a:t>
            </a:r>
            <a:r>
              <a:rPr lang="es-ES" sz="3200" dirty="0">
                <a:ln w="9000" cmpd="sng">
                  <a:solidFill>
                    <a:srgbClr val="8064A2">
                      <a:shade val="50000"/>
                      <a:satMod val="120000"/>
                    </a:srgbClr>
                  </a:solidFill>
                  <a:prstDash val="solid"/>
                </a:ln>
                <a:effectLst>
                  <a:reflection blurRad="12700" stA="28000" endPos="45000" dist="1000" dir="5400000" sy="-100000" algn="bl" rotWithShape="0"/>
                </a:effectLst>
              </a:rPr>
              <a:t>REVELACIÓN DE INFORMACIÓN FINANCIERA</a:t>
            </a:r>
            <a:br>
              <a:rPr lang="es-ES" sz="3200" dirty="0">
                <a:ln w="9000" cmpd="sng">
                  <a:solidFill>
                    <a:srgbClr val="8064A2">
                      <a:shade val="50000"/>
                      <a:satMod val="120000"/>
                    </a:srgbClr>
                  </a:solidFill>
                  <a:prstDash val="solid"/>
                </a:ln>
                <a:effectLst>
                  <a:reflection blurRad="12700" stA="28000" endPos="45000" dist="1000" dir="5400000" sy="-100000" algn="bl" rotWithShape="0"/>
                </a:effectLst>
              </a:rPr>
            </a:br>
            <a:r>
              <a:rPr lang="es-ES" sz="3200" dirty="0">
                <a:ln w="9000" cmpd="sng">
                  <a:solidFill>
                    <a:srgbClr val="8064A2">
                      <a:shade val="50000"/>
                      <a:satMod val="120000"/>
                    </a:srgbClr>
                  </a:solidFill>
                  <a:prstDash val="solid"/>
                </a:ln>
                <a:effectLst>
                  <a:reflection blurRad="12700" stA="28000" endPos="45000" dist="1000" dir="5400000" sy="-100000" algn="bl" rotWithShape="0"/>
                </a:effectLst>
              </a:rPr>
              <a:t>SOBRE EL SECTOR GOBIERNO GENERAL</a:t>
            </a:r>
            <a:endParaRPr lang="es-MX" sz="3200" dirty="0"/>
          </a:p>
        </p:txBody>
      </p:sp>
      <p:sp>
        <p:nvSpPr>
          <p:cNvPr id="3075" name="2 Subtítulo"/>
          <p:cNvSpPr>
            <a:spLocks noGrp="1"/>
          </p:cNvSpPr>
          <p:nvPr>
            <p:ph type="subTitle" idx="1"/>
          </p:nvPr>
        </p:nvSpPr>
        <p:spPr>
          <a:xfrm>
            <a:off x="1371600" y="4318000"/>
            <a:ext cx="6400800" cy="766763"/>
          </a:xfrm>
        </p:spPr>
        <p:txBody>
          <a:bodyPr/>
          <a:lstStyle/>
          <a:p>
            <a:r>
              <a:rPr lang="es-ES" altLang="es-MX" dirty="0">
                <a:solidFill>
                  <a:srgbClr val="002060"/>
                </a:solidFill>
                <a:latin typeface="Arial" charset="0"/>
                <a:cs typeface="Arial" charset="0"/>
              </a:rPr>
              <a:t>Lcdo. Carlos A. Reyes G.</a:t>
            </a:r>
            <a:endParaRPr lang="es-MX" altLang="es-MX" dirty="0">
              <a:solidFill>
                <a:srgbClr val="002060"/>
              </a:solidFill>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D9A1F-C596-4974-8E33-69823F3DEB17}"/>
              </a:ext>
            </a:extLst>
          </p:cNvPr>
          <p:cNvSpPr>
            <a:spLocks noGrp="1"/>
          </p:cNvSpPr>
          <p:nvPr>
            <p:ph type="title"/>
          </p:nvPr>
        </p:nvSpPr>
        <p:spPr>
          <a:xfrm>
            <a:off x="468313" y="1341438"/>
            <a:ext cx="8229600" cy="575394"/>
          </a:xfrm>
        </p:spPr>
        <p:txBody>
          <a:bodyPr/>
          <a:lstStyle/>
          <a:p>
            <a:r>
              <a:rPr lang="es-VE" sz="3200" dirty="0"/>
              <a:t>Información a revelar</a:t>
            </a:r>
          </a:p>
        </p:txBody>
      </p:sp>
      <p:sp>
        <p:nvSpPr>
          <p:cNvPr id="3" name="Marcador de contenido 2">
            <a:extLst>
              <a:ext uri="{FF2B5EF4-FFF2-40B4-BE49-F238E27FC236}">
                <a16:creationId xmlns:a16="http://schemas.microsoft.com/office/drawing/2014/main" id="{78EABC28-5943-46C6-9B93-94BE07553422}"/>
              </a:ext>
            </a:extLst>
          </p:cNvPr>
          <p:cNvSpPr>
            <a:spLocks noGrp="1"/>
          </p:cNvSpPr>
          <p:nvPr>
            <p:ph idx="1"/>
          </p:nvPr>
        </p:nvSpPr>
        <p:spPr>
          <a:xfrm>
            <a:off x="446087" y="2099989"/>
            <a:ext cx="8229600" cy="4137323"/>
          </a:xfrm>
        </p:spPr>
        <p:txBody>
          <a:bodyPr/>
          <a:lstStyle/>
          <a:p>
            <a:r>
              <a:rPr lang="es-ES" sz="1600" dirty="0"/>
              <a:t>La información a revelar respecto al SGG incluirá al menos:</a:t>
            </a:r>
          </a:p>
          <a:p>
            <a:pPr marL="971550" lvl="1" indent="-514350">
              <a:buFont typeface="+mj-lt"/>
              <a:buAutoNum type="alphaLcParenR"/>
            </a:pPr>
            <a:r>
              <a:rPr lang="es-ES" sz="1600" dirty="0"/>
              <a:t>activos en función de sus principales clases, mostrando de manera separada la </a:t>
            </a:r>
            <a:r>
              <a:rPr lang="es-ES" sz="1600" i="1" dirty="0"/>
              <a:t>inversión en otros sectores</a:t>
            </a:r>
            <a:r>
              <a:rPr lang="es-ES" sz="1600" dirty="0"/>
              <a:t>;</a:t>
            </a:r>
          </a:p>
          <a:p>
            <a:pPr marL="971550" lvl="1" indent="-514350">
              <a:buFont typeface="+mj-lt"/>
              <a:buAutoNum type="alphaLcParenR"/>
            </a:pPr>
            <a:r>
              <a:rPr lang="es-ES" sz="1600" dirty="0"/>
              <a:t>pasivos en función de sus principales clases;</a:t>
            </a:r>
          </a:p>
          <a:p>
            <a:pPr marL="971550" lvl="1" indent="-514350">
              <a:buFont typeface="+mj-lt"/>
              <a:buAutoNum type="alphaLcParenR"/>
            </a:pPr>
            <a:r>
              <a:rPr lang="es-VE" sz="1600" dirty="0"/>
              <a:t>activos netos/patrimonio;</a:t>
            </a:r>
          </a:p>
          <a:p>
            <a:pPr marL="971550" lvl="1" indent="-514350">
              <a:buFont typeface="+mj-lt"/>
              <a:buAutoNum type="alphaLcParenR"/>
            </a:pPr>
            <a:r>
              <a:rPr lang="es-ES" sz="1600" dirty="0"/>
              <a:t>incrementos y disminuciones totales de revaluación y otras partidas de ingresos y gastos reconocidos directamente en los activos netos/patrimonio;</a:t>
            </a:r>
          </a:p>
          <a:p>
            <a:pPr marL="971550" lvl="1" indent="-514350">
              <a:buFont typeface="+mj-lt"/>
              <a:buAutoNum type="alphaLcParenR"/>
            </a:pPr>
            <a:r>
              <a:rPr lang="es-ES" sz="1600" dirty="0"/>
              <a:t>ingresos en función de sus principales clases;</a:t>
            </a:r>
          </a:p>
          <a:p>
            <a:pPr marL="971550" lvl="1" indent="-514350">
              <a:buFont typeface="+mj-lt"/>
              <a:buAutoNum type="alphaLcParenR"/>
            </a:pPr>
            <a:r>
              <a:rPr lang="es-ES" sz="1600" dirty="0"/>
              <a:t>gastos en función de sus principales clases;</a:t>
            </a:r>
          </a:p>
          <a:p>
            <a:pPr marL="971550" lvl="1" indent="-514350">
              <a:buFont typeface="+mj-lt"/>
              <a:buAutoNum type="alphaLcParenR"/>
            </a:pPr>
            <a:r>
              <a:rPr lang="es-ES" sz="1600" dirty="0"/>
              <a:t>resultado (ahorro o desahorro);</a:t>
            </a:r>
          </a:p>
          <a:p>
            <a:pPr marL="971550" lvl="1" indent="-514350">
              <a:buFont typeface="+mj-lt"/>
              <a:buAutoNum type="alphaLcParenR"/>
            </a:pPr>
            <a:r>
              <a:rPr lang="es-ES" sz="1600" dirty="0"/>
              <a:t>flujos de efectivo de las actividades de operación en función de sus principales clases;</a:t>
            </a:r>
          </a:p>
          <a:p>
            <a:pPr marL="971550" lvl="1" indent="-514350">
              <a:buFont typeface="+mj-lt"/>
              <a:buAutoNum type="alphaLcParenR"/>
            </a:pPr>
            <a:r>
              <a:rPr lang="es-ES" sz="1600" dirty="0"/>
              <a:t>flujos de efectivo de las actividades de inversión;</a:t>
            </a:r>
          </a:p>
          <a:p>
            <a:pPr marL="971550" lvl="1" indent="-514350">
              <a:buFont typeface="+mj-lt"/>
              <a:buAutoNum type="alphaLcParenR"/>
            </a:pPr>
            <a:r>
              <a:rPr lang="es-ES" sz="1600" dirty="0"/>
              <a:t>flujos de efectivo de las actividades de financiamiento.</a:t>
            </a:r>
            <a:endParaRPr lang="es-VE" sz="1600" dirty="0"/>
          </a:p>
        </p:txBody>
      </p:sp>
    </p:spTree>
    <p:extLst>
      <p:ext uri="{BB962C8B-B14F-4D97-AF65-F5344CB8AC3E}">
        <p14:creationId xmlns:p14="http://schemas.microsoft.com/office/powerpoint/2010/main" val="22359459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0DD78BF-DFC9-4099-A012-4FE6C3E8249C}"/>
              </a:ext>
            </a:extLst>
          </p:cNvPr>
          <p:cNvSpPr>
            <a:spLocks noGrp="1"/>
          </p:cNvSpPr>
          <p:nvPr>
            <p:ph idx="1"/>
          </p:nvPr>
        </p:nvSpPr>
        <p:spPr>
          <a:xfrm>
            <a:off x="457200" y="2060848"/>
            <a:ext cx="8229600" cy="4032448"/>
          </a:xfrm>
        </p:spPr>
        <p:txBody>
          <a:bodyPr/>
          <a:lstStyle/>
          <a:p>
            <a:r>
              <a:rPr lang="es-VE" sz="1800" dirty="0"/>
              <a:t>La NICSP 1 indica cómo está conformado un conjunto completo de estados financieros (con base en acumulación o devengo).</a:t>
            </a:r>
          </a:p>
          <a:p>
            <a:r>
              <a:rPr lang="es-VE" sz="1800" dirty="0"/>
              <a:t>Esta norma (NICSP 22) requiere revelar información </a:t>
            </a:r>
            <a:r>
              <a:rPr lang="es-ES" sz="1800" dirty="0"/>
              <a:t>de las principales categorías de activos, pasivos, ingresos, gastos y flujos de efectivo reflejados en los estados financieros.</a:t>
            </a:r>
          </a:p>
          <a:p>
            <a:r>
              <a:rPr lang="es-ES" sz="1800" dirty="0"/>
              <a:t>La NICSP no establece la manera cómo efectuar tales revelaciones; las mismas podrían hacerse mediante (a) notas, (b) en columnas separadas en los estados financieros principales o (c) de otra manera que consideren apropiado en su jurisdicción.</a:t>
            </a:r>
          </a:p>
          <a:p>
            <a:r>
              <a:rPr lang="es-ES" sz="1800" dirty="0"/>
              <a:t>Al preparar información a revelar del SGG revelarán las entidades controladas </a:t>
            </a:r>
            <a:r>
              <a:rPr lang="es-ES" sz="1800" b="1" i="1" dirty="0"/>
              <a:t>significativas </a:t>
            </a:r>
            <a:r>
              <a:rPr lang="es-ES" sz="1800" dirty="0"/>
              <a:t>que se incluyen en el SGG, y cualquier cambio en estas entidades desde el periodo anterior, junto con una explicación de las razones por las que cualesquiera de estas entidades que se incluían previamente en el SGG que ya no se incluyen.</a:t>
            </a:r>
            <a:endParaRPr lang="es-VE" sz="1800" dirty="0"/>
          </a:p>
        </p:txBody>
      </p:sp>
      <p:sp>
        <p:nvSpPr>
          <p:cNvPr id="4" name="Título 1">
            <a:extLst>
              <a:ext uri="{FF2B5EF4-FFF2-40B4-BE49-F238E27FC236}">
                <a16:creationId xmlns:a16="http://schemas.microsoft.com/office/drawing/2014/main" id="{7EBE7EBE-6591-4FFE-8294-E416F51AA9A9}"/>
              </a:ext>
            </a:extLst>
          </p:cNvPr>
          <p:cNvSpPr>
            <a:spLocks noGrp="1"/>
          </p:cNvSpPr>
          <p:nvPr>
            <p:ph type="title"/>
          </p:nvPr>
        </p:nvSpPr>
        <p:spPr>
          <a:xfrm>
            <a:off x="468313" y="1341438"/>
            <a:ext cx="8229600" cy="575394"/>
          </a:xfrm>
        </p:spPr>
        <p:txBody>
          <a:bodyPr/>
          <a:lstStyle/>
          <a:p>
            <a:r>
              <a:rPr lang="es-VE" sz="3200" dirty="0"/>
              <a:t>Información a revelar</a:t>
            </a:r>
          </a:p>
        </p:txBody>
      </p:sp>
    </p:spTree>
    <p:extLst>
      <p:ext uri="{BB962C8B-B14F-4D97-AF65-F5344CB8AC3E}">
        <p14:creationId xmlns:p14="http://schemas.microsoft.com/office/powerpoint/2010/main" val="316418780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14D2C-D88F-4869-AE8E-2B07E23625F9}"/>
              </a:ext>
            </a:extLst>
          </p:cNvPr>
          <p:cNvSpPr>
            <a:spLocks noGrp="1"/>
          </p:cNvSpPr>
          <p:nvPr>
            <p:ph type="title"/>
          </p:nvPr>
        </p:nvSpPr>
        <p:spPr/>
        <p:txBody>
          <a:bodyPr/>
          <a:lstStyle/>
          <a:p>
            <a:r>
              <a:rPr lang="es-ES" sz="3200" dirty="0"/>
              <a:t>Conciliación de los estados financieros consolidados</a:t>
            </a:r>
            <a:endParaRPr lang="es-VE" sz="3200" dirty="0"/>
          </a:p>
        </p:txBody>
      </p:sp>
      <p:sp>
        <p:nvSpPr>
          <p:cNvPr id="3" name="Marcador de contenido 2">
            <a:extLst>
              <a:ext uri="{FF2B5EF4-FFF2-40B4-BE49-F238E27FC236}">
                <a16:creationId xmlns:a16="http://schemas.microsoft.com/office/drawing/2014/main" id="{AE3EA08F-07E5-4D8B-9E49-D8C5DA4D9680}"/>
              </a:ext>
            </a:extLst>
          </p:cNvPr>
          <p:cNvSpPr>
            <a:spLocks noGrp="1"/>
          </p:cNvSpPr>
          <p:nvPr>
            <p:ph idx="1"/>
          </p:nvPr>
        </p:nvSpPr>
        <p:spPr/>
        <p:txBody>
          <a:bodyPr/>
          <a:lstStyle/>
          <a:p>
            <a:r>
              <a:rPr lang="es-ES" sz="1600" dirty="0"/>
              <a:t>La información a revelar sobre el SGG se conciliará en los estados financieros consolidados del gobierno, mostrando de manera separada el importe del ajuste de cada partida equivalente en estos estados financieros.</a:t>
            </a:r>
          </a:p>
          <a:p>
            <a:endParaRPr lang="es-VE" sz="1600" dirty="0"/>
          </a:p>
          <a:p>
            <a:r>
              <a:rPr lang="es-ES" sz="1600" dirty="0"/>
              <a:t>La NICSP 22 requiere que los importes a revelar el SGG se concilien con sus importes equivalentes en los estados financieros consolidados del gobierno. Las entidades presentarán de manera separada el ajuste en el importe de la inversión en activos en los sectores CPF y CPNF.</a:t>
            </a:r>
          </a:p>
          <a:p>
            <a:endParaRPr lang="es-ES" sz="1600" dirty="0"/>
          </a:p>
          <a:p>
            <a:r>
              <a:rPr lang="es-ES" sz="1600" dirty="0"/>
              <a:t>Además, las entidades pueden, pero no se les requiere, revelar información de forma separada del importe del ajuste de cada partida atribuible a los sectores CPF y CPNF.</a:t>
            </a:r>
            <a:endParaRPr lang="es-VE" sz="1600" dirty="0"/>
          </a:p>
        </p:txBody>
      </p:sp>
    </p:spTree>
    <p:extLst>
      <p:ext uri="{BB962C8B-B14F-4D97-AF65-F5344CB8AC3E}">
        <p14:creationId xmlns:p14="http://schemas.microsoft.com/office/powerpoint/2010/main" val="1527523159"/>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BB15B7-9483-4AA5-BD86-3C8E96425B04}"/>
              </a:ext>
            </a:extLst>
          </p:cNvPr>
          <p:cNvSpPr>
            <a:spLocks noGrp="1"/>
          </p:cNvSpPr>
          <p:nvPr>
            <p:ph type="title"/>
          </p:nvPr>
        </p:nvSpPr>
        <p:spPr>
          <a:xfrm>
            <a:off x="468313" y="1341438"/>
            <a:ext cx="8229600" cy="4679850"/>
          </a:xfrm>
        </p:spPr>
        <p:txBody>
          <a:bodyPr/>
          <a:lstStyle/>
          <a:p>
            <a:r>
              <a:rPr lang="es-VE" dirty="0"/>
              <a:t>Ejemplo de revelaciones en notas y conciliación de EEFF</a:t>
            </a:r>
          </a:p>
        </p:txBody>
      </p:sp>
    </p:spTree>
    <p:extLst>
      <p:ext uri="{BB962C8B-B14F-4D97-AF65-F5344CB8AC3E}">
        <p14:creationId xmlns:p14="http://schemas.microsoft.com/office/powerpoint/2010/main" val="2558657950"/>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5D5EEF4-D9AE-477D-A6BF-7191EEA5041B}"/>
              </a:ext>
            </a:extLst>
          </p:cNvPr>
          <p:cNvPicPr>
            <a:picLocks noGrp="1" noChangeAspect="1"/>
          </p:cNvPicPr>
          <p:nvPr>
            <p:ph idx="1"/>
          </p:nvPr>
        </p:nvPicPr>
        <p:blipFill>
          <a:blip r:embed="rId2"/>
          <a:stretch>
            <a:fillRect/>
          </a:stretch>
        </p:blipFill>
        <p:spPr>
          <a:xfrm>
            <a:off x="1763688" y="1484312"/>
            <a:ext cx="5715798" cy="4486901"/>
          </a:xfrm>
        </p:spPr>
      </p:pic>
    </p:spTree>
    <p:extLst>
      <p:ext uri="{BB962C8B-B14F-4D97-AF65-F5344CB8AC3E}">
        <p14:creationId xmlns:p14="http://schemas.microsoft.com/office/powerpoint/2010/main" val="294170493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24AB0F-485C-4452-A848-2E0BFD9BF650}"/>
              </a:ext>
            </a:extLst>
          </p:cNvPr>
          <p:cNvSpPr>
            <a:spLocks noGrp="1"/>
          </p:cNvSpPr>
          <p:nvPr>
            <p:ph type="title"/>
          </p:nvPr>
        </p:nvSpPr>
        <p:spPr/>
        <p:txBody>
          <a:bodyPr/>
          <a:lstStyle/>
          <a:p>
            <a:r>
              <a:rPr lang="es-VE" sz="3200" dirty="0"/>
              <a:t>Conciliación de EEFF - Desagregación</a:t>
            </a:r>
          </a:p>
        </p:txBody>
      </p:sp>
      <p:pic>
        <p:nvPicPr>
          <p:cNvPr id="5" name="Marcador de contenido 4">
            <a:extLst>
              <a:ext uri="{FF2B5EF4-FFF2-40B4-BE49-F238E27FC236}">
                <a16:creationId xmlns:a16="http://schemas.microsoft.com/office/drawing/2014/main" id="{5749F25B-9C9D-4D98-8491-415570D5B574}"/>
              </a:ext>
            </a:extLst>
          </p:cNvPr>
          <p:cNvPicPr>
            <a:picLocks noGrp="1" noChangeAspect="1"/>
          </p:cNvPicPr>
          <p:nvPr>
            <p:ph idx="1"/>
          </p:nvPr>
        </p:nvPicPr>
        <p:blipFill>
          <a:blip r:embed="rId2"/>
          <a:stretch>
            <a:fillRect/>
          </a:stretch>
        </p:blipFill>
        <p:spPr>
          <a:xfrm>
            <a:off x="854765" y="2929455"/>
            <a:ext cx="7434470" cy="2832652"/>
          </a:xfrm>
        </p:spPr>
      </p:pic>
    </p:spTree>
    <p:extLst>
      <p:ext uri="{BB962C8B-B14F-4D97-AF65-F5344CB8AC3E}">
        <p14:creationId xmlns:p14="http://schemas.microsoft.com/office/powerpoint/2010/main" val="16715507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0336655-B5CC-439C-8269-317B800CA243}"/>
              </a:ext>
            </a:extLst>
          </p:cNvPr>
          <p:cNvPicPr>
            <a:picLocks noChangeAspect="1"/>
          </p:cNvPicPr>
          <p:nvPr/>
        </p:nvPicPr>
        <p:blipFill>
          <a:blip r:embed="rId2"/>
          <a:stretch>
            <a:fillRect/>
          </a:stretch>
        </p:blipFill>
        <p:spPr>
          <a:xfrm>
            <a:off x="854765" y="1468963"/>
            <a:ext cx="7434470" cy="4840357"/>
          </a:xfrm>
          <a:prstGeom prst="rect">
            <a:avLst/>
          </a:prstGeom>
        </p:spPr>
      </p:pic>
    </p:spTree>
    <p:extLst>
      <p:ext uri="{BB962C8B-B14F-4D97-AF65-F5344CB8AC3E}">
        <p14:creationId xmlns:p14="http://schemas.microsoft.com/office/powerpoint/2010/main" val="260414073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988EF9B2-E905-4B09-974E-ED2B01956BC3}"/>
              </a:ext>
            </a:extLst>
          </p:cNvPr>
          <p:cNvPicPr>
            <a:picLocks noChangeAspect="1"/>
          </p:cNvPicPr>
          <p:nvPr/>
        </p:nvPicPr>
        <p:blipFill>
          <a:blip r:embed="rId2"/>
          <a:stretch>
            <a:fillRect/>
          </a:stretch>
        </p:blipFill>
        <p:spPr>
          <a:xfrm>
            <a:off x="1264907" y="1340768"/>
            <a:ext cx="6619461" cy="4991432"/>
          </a:xfrm>
          <a:prstGeom prst="rect">
            <a:avLst/>
          </a:prstGeom>
        </p:spPr>
      </p:pic>
    </p:spTree>
    <p:extLst>
      <p:ext uri="{BB962C8B-B14F-4D97-AF65-F5344CB8AC3E}">
        <p14:creationId xmlns:p14="http://schemas.microsoft.com/office/powerpoint/2010/main" val="974747968"/>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4AE8002-D29C-4FD0-8C61-C8490D6EECD1}"/>
              </a:ext>
            </a:extLst>
          </p:cNvPr>
          <p:cNvPicPr>
            <a:picLocks noChangeAspect="1"/>
          </p:cNvPicPr>
          <p:nvPr/>
        </p:nvPicPr>
        <p:blipFill>
          <a:blip r:embed="rId2"/>
          <a:stretch>
            <a:fillRect/>
          </a:stretch>
        </p:blipFill>
        <p:spPr>
          <a:xfrm>
            <a:off x="1259632" y="1291053"/>
            <a:ext cx="6619461" cy="5018267"/>
          </a:xfrm>
          <a:prstGeom prst="rect">
            <a:avLst/>
          </a:prstGeom>
        </p:spPr>
      </p:pic>
    </p:spTree>
    <p:extLst>
      <p:ext uri="{BB962C8B-B14F-4D97-AF65-F5344CB8AC3E}">
        <p14:creationId xmlns:p14="http://schemas.microsoft.com/office/powerpoint/2010/main" val="86425175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808B4A6-1221-42C3-890F-5EE78E3E3A4A}"/>
              </a:ext>
            </a:extLst>
          </p:cNvPr>
          <p:cNvPicPr>
            <a:picLocks noChangeAspect="1"/>
          </p:cNvPicPr>
          <p:nvPr/>
        </p:nvPicPr>
        <p:blipFill>
          <a:blip r:embed="rId2"/>
          <a:stretch>
            <a:fillRect/>
          </a:stretch>
        </p:blipFill>
        <p:spPr>
          <a:xfrm>
            <a:off x="1259632" y="1939591"/>
            <a:ext cx="6619461" cy="3649649"/>
          </a:xfrm>
          <a:prstGeom prst="rect">
            <a:avLst/>
          </a:prstGeom>
        </p:spPr>
      </p:pic>
    </p:spTree>
    <p:extLst>
      <p:ext uri="{BB962C8B-B14F-4D97-AF65-F5344CB8AC3E}">
        <p14:creationId xmlns:p14="http://schemas.microsoft.com/office/powerpoint/2010/main" val="345229824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268760"/>
            <a:ext cx="8229600" cy="710952"/>
          </a:xfrm>
        </p:spPr>
        <p:txBody>
          <a:bodyPr/>
          <a:lstStyle/>
          <a:p>
            <a:r>
              <a:rPr lang="es-MX" sz="3600" dirty="0"/>
              <a:t>Objetivo y Alcance de la NICSP 22</a:t>
            </a:r>
          </a:p>
        </p:txBody>
      </p:sp>
      <p:graphicFrame>
        <p:nvGraphicFramePr>
          <p:cNvPr id="4" name="Diagrama 3">
            <a:extLst>
              <a:ext uri="{FF2B5EF4-FFF2-40B4-BE49-F238E27FC236}">
                <a16:creationId xmlns:a16="http://schemas.microsoft.com/office/drawing/2014/main" id="{75AA8B13-7A63-4226-97C0-A33BEEAD854C}"/>
              </a:ext>
            </a:extLst>
          </p:cNvPr>
          <p:cNvGraphicFramePr/>
          <p:nvPr>
            <p:extLst>
              <p:ext uri="{D42A27DB-BD31-4B8C-83A1-F6EECF244321}">
                <p14:modId xmlns:p14="http://schemas.microsoft.com/office/powerpoint/2010/main" val="1702730180"/>
              </p:ext>
            </p:extLst>
          </p:nvPr>
        </p:nvGraphicFramePr>
        <p:xfrm>
          <a:off x="468313" y="2204864"/>
          <a:ext cx="8229600" cy="3838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761423"/>
      </p:ext>
    </p:extLst>
  </p:cSld>
  <p:clrMapOvr>
    <a:masterClrMapping/>
  </p:clrMapOvr>
  <p:transition spd="med">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3404BAE-4319-4A84-AC55-43469674D136}"/>
              </a:ext>
            </a:extLst>
          </p:cNvPr>
          <p:cNvPicPr>
            <a:picLocks noChangeAspect="1"/>
          </p:cNvPicPr>
          <p:nvPr/>
        </p:nvPicPr>
        <p:blipFill>
          <a:blip r:embed="rId2"/>
          <a:stretch>
            <a:fillRect/>
          </a:stretch>
        </p:blipFill>
        <p:spPr>
          <a:xfrm>
            <a:off x="1265353" y="1861762"/>
            <a:ext cx="6691023" cy="4159526"/>
          </a:xfrm>
          <a:prstGeom prst="rect">
            <a:avLst/>
          </a:prstGeom>
        </p:spPr>
      </p:pic>
    </p:spTree>
    <p:extLst>
      <p:ext uri="{BB962C8B-B14F-4D97-AF65-F5344CB8AC3E}">
        <p14:creationId xmlns:p14="http://schemas.microsoft.com/office/powerpoint/2010/main" val="4117160337"/>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B209BC9-FF7B-4B94-A165-0A0D2C562E8E}"/>
              </a:ext>
            </a:extLst>
          </p:cNvPr>
          <p:cNvPicPr>
            <a:picLocks noChangeAspect="1"/>
          </p:cNvPicPr>
          <p:nvPr/>
        </p:nvPicPr>
        <p:blipFill>
          <a:blip r:embed="rId2"/>
          <a:stretch>
            <a:fillRect/>
          </a:stretch>
        </p:blipFill>
        <p:spPr>
          <a:xfrm>
            <a:off x="1475656" y="1185648"/>
            <a:ext cx="6251713" cy="5195680"/>
          </a:xfrm>
          <a:prstGeom prst="rect">
            <a:avLst/>
          </a:prstGeom>
        </p:spPr>
      </p:pic>
    </p:spTree>
    <p:extLst>
      <p:ext uri="{BB962C8B-B14F-4D97-AF65-F5344CB8AC3E}">
        <p14:creationId xmlns:p14="http://schemas.microsoft.com/office/powerpoint/2010/main" val="1392009128"/>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890F8E0-2803-49BA-9896-2C7848D69194}"/>
              </a:ext>
            </a:extLst>
          </p:cNvPr>
          <p:cNvPicPr>
            <a:picLocks noChangeAspect="1"/>
          </p:cNvPicPr>
          <p:nvPr/>
        </p:nvPicPr>
        <p:blipFill>
          <a:blip r:embed="rId2"/>
          <a:stretch>
            <a:fillRect/>
          </a:stretch>
        </p:blipFill>
        <p:spPr>
          <a:xfrm>
            <a:off x="2037521" y="1052736"/>
            <a:ext cx="5068957" cy="4912415"/>
          </a:xfrm>
          <a:prstGeom prst="rect">
            <a:avLst/>
          </a:prstGeom>
        </p:spPr>
      </p:pic>
      <p:pic>
        <p:nvPicPr>
          <p:cNvPr id="7" name="Imagen 6">
            <a:extLst>
              <a:ext uri="{FF2B5EF4-FFF2-40B4-BE49-F238E27FC236}">
                <a16:creationId xmlns:a16="http://schemas.microsoft.com/office/drawing/2014/main" id="{B94AF8CD-F5F4-4BEC-B14F-9F87A778B69E}"/>
              </a:ext>
            </a:extLst>
          </p:cNvPr>
          <p:cNvPicPr>
            <a:picLocks noChangeAspect="1"/>
          </p:cNvPicPr>
          <p:nvPr/>
        </p:nvPicPr>
        <p:blipFill>
          <a:blip r:embed="rId3"/>
          <a:stretch>
            <a:fillRect/>
          </a:stretch>
        </p:blipFill>
        <p:spPr>
          <a:xfrm>
            <a:off x="2037521" y="5965151"/>
            <a:ext cx="5068957" cy="544168"/>
          </a:xfrm>
          <a:prstGeom prst="rect">
            <a:avLst/>
          </a:prstGeom>
        </p:spPr>
      </p:pic>
    </p:spTree>
    <p:extLst>
      <p:ext uri="{BB962C8B-B14F-4D97-AF65-F5344CB8AC3E}">
        <p14:creationId xmlns:p14="http://schemas.microsoft.com/office/powerpoint/2010/main" val="346601367"/>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1035A-3131-4BB5-A0A2-E437D6A079E1}"/>
              </a:ext>
            </a:extLst>
          </p:cNvPr>
          <p:cNvSpPr>
            <a:spLocks noGrp="1"/>
          </p:cNvSpPr>
          <p:nvPr>
            <p:ph type="title"/>
          </p:nvPr>
        </p:nvSpPr>
        <p:spPr>
          <a:xfrm>
            <a:off x="468313" y="1341438"/>
            <a:ext cx="8229600" cy="4535834"/>
          </a:xfrm>
        </p:spPr>
        <p:txBody>
          <a:bodyPr/>
          <a:lstStyle/>
          <a:p>
            <a:r>
              <a:rPr lang="es-VE" dirty="0">
                <a:effectLst>
                  <a:outerShdw blurRad="60007" dist="310007" dir="7680000" sy="30000" kx="1300200" algn="ctr" rotWithShape="0">
                    <a:prstClr val="black">
                      <a:alpha val="32000"/>
                    </a:prstClr>
                  </a:outerShdw>
                </a:effectLst>
              </a:rPr>
              <a:t>GRACIAS POR SU ATENCIÓN</a:t>
            </a:r>
          </a:p>
        </p:txBody>
      </p:sp>
    </p:spTree>
    <p:extLst>
      <p:ext uri="{BB962C8B-B14F-4D97-AF65-F5344CB8AC3E}">
        <p14:creationId xmlns:p14="http://schemas.microsoft.com/office/powerpoint/2010/main" val="327482874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9FD16-DC8B-463B-88BD-0286CC5A15CF}"/>
              </a:ext>
            </a:extLst>
          </p:cNvPr>
          <p:cNvSpPr>
            <a:spLocks noGrp="1"/>
          </p:cNvSpPr>
          <p:nvPr>
            <p:ph type="title"/>
          </p:nvPr>
        </p:nvSpPr>
        <p:spPr/>
        <p:txBody>
          <a:bodyPr/>
          <a:lstStyle/>
          <a:p>
            <a:r>
              <a:rPr lang="es-VE" sz="2800" dirty="0"/>
              <a:t>¿Qué es y cómo está constituido el Sector Gobierno General (SGG)?</a:t>
            </a:r>
          </a:p>
        </p:txBody>
      </p:sp>
      <p:sp>
        <p:nvSpPr>
          <p:cNvPr id="4" name="Diagrama de flujo: proceso 3">
            <a:extLst>
              <a:ext uri="{FF2B5EF4-FFF2-40B4-BE49-F238E27FC236}">
                <a16:creationId xmlns:a16="http://schemas.microsoft.com/office/drawing/2014/main" id="{1FCFE508-73F0-4E5F-B233-360678341A0A}"/>
              </a:ext>
            </a:extLst>
          </p:cNvPr>
          <p:cNvSpPr/>
          <p:nvPr/>
        </p:nvSpPr>
        <p:spPr>
          <a:xfrm>
            <a:off x="971600" y="2564904"/>
            <a:ext cx="7272808" cy="63549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El Sistema de Cuentas Nacionales 1993 (SCN 93) preparado por la ONU y otras organizaciones internacionales</a:t>
            </a:r>
            <a:endParaRPr lang="es-VE" dirty="0"/>
          </a:p>
        </p:txBody>
      </p:sp>
      <p:sp>
        <p:nvSpPr>
          <p:cNvPr id="6" name="Flecha: hacia abajo 5">
            <a:extLst>
              <a:ext uri="{FF2B5EF4-FFF2-40B4-BE49-F238E27FC236}">
                <a16:creationId xmlns:a16="http://schemas.microsoft.com/office/drawing/2014/main" id="{35831EF6-87C1-4DB6-A5AC-C788AC9371E5}"/>
              </a:ext>
            </a:extLst>
          </p:cNvPr>
          <p:cNvSpPr/>
          <p:nvPr/>
        </p:nvSpPr>
        <p:spPr>
          <a:xfrm>
            <a:off x="4427984" y="3284984"/>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a:extLst>
              <a:ext uri="{FF2B5EF4-FFF2-40B4-BE49-F238E27FC236}">
                <a16:creationId xmlns:a16="http://schemas.microsoft.com/office/drawing/2014/main" id="{AAC89746-8854-4A88-A7DE-69C5C3255C9E}"/>
              </a:ext>
            </a:extLst>
          </p:cNvPr>
          <p:cNvSpPr/>
          <p:nvPr/>
        </p:nvSpPr>
        <p:spPr>
          <a:xfrm>
            <a:off x="971600" y="3801616"/>
            <a:ext cx="72728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Bases estadísticas de información financiera              “SGG”</a:t>
            </a:r>
            <a:endParaRPr lang="es-VE" dirty="0"/>
          </a:p>
        </p:txBody>
      </p:sp>
      <p:sp>
        <p:nvSpPr>
          <p:cNvPr id="8" name="Flecha: hacia abajo 7">
            <a:extLst>
              <a:ext uri="{FF2B5EF4-FFF2-40B4-BE49-F238E27FC236}">
                <a16:creationId xmlns:a16="http://schemas.microsoft.com/office/drawing/2014/main" id="{55E466E6-38F2-49A8-823B-D65F397B6E09}"/>
              </a:ext>
            </a:extLst>
          </p:cNvPr>
          <p:cNvSpPr/>
          <p:nvPr/>
        </p:nvSpPr>
        <p:spPr>
          <a:xfrm>
            <a:off x="4427984" y="4365104"/>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10" name="Diagrama 9">
            <a:extLst>
              <a:ext uri="{FF2B5EF4-FFF2-40B4-BE49-F238E27FC236}">
                <a16:creationId xmlns:a16="http://schemas.microsoft.com/office/drawing/2014/main" id="{4D8FCCA3-3DA4-4CFE-9318-58D3505BCBD3}"/>
              </a:ext>
            </a:extLst>
          </p:cNvPr>
          <p:cNvGraphicFramePr/>
          <p:nvPr>
            <p:extLst>
              <p:ext uri="{D42A27DB-BD31-4B8C-83A1-F6EECF244321}">
                <p14:modId xmlns:p14="http://schemas.microsoft.com/office/powerpoint/2010/main" val="1286505825"/>
              </p:ext>
            </p:extLst>
          </p:nvPr>
        </p:nvGraphicFramePr>
        <p:xfrm>
          <a:off x="2123728" y="4853384"/>
          <a:ext cx="5040560" cy="1486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echa: a la derecha 10">
            <a:extLst>
              <a:ext uri="{FF2B5EF4-FFF2-40B4-BE49-F238E27FC236}">
                <a16:creationId xmlns:a16="http://schemas.microsoft.com/office/drawing/2014/main" id="{69E8B9BA-A964-4E5E-B3FE-F24F6C2ACBD3}"/>
              </a:ext>
            </a:extLst>
          </p:cNvPr>
          <p:cNvSpPr/>
          <p:nvPr/>
        </p:nvSpPr>
        <p:spPr>
          <a:xfrm>
            <a:off x="6228184" y="3933056"/>
            <a:ext cx="360040" cy="20024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VE"/>
          </a:p>
        </p:txBody>
      </p:sp>
    </p:spTree>
    <p:extLst>
      <p:ext uri="{BB962C8B-B14F-4D97-AF65-F5344CB8AC3E}">
        <p14:creationId xmlns:p14="http://schemas.microsoft.com/office/powerpoint/2010/main" val="45448817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A23BE-DA7F-4AA4-A5D3-4672F850FC95}"/>
              </a:ext>
            </a:extLst>
          </p:cNvPr>
          <p:cNvSpPr>
            <a:spLocks noGrp="1"/>
          </p:cNvSpPr>
          <p:nvPr>
            <p:ph type="title"/>
          </p:nvPr>
        </p:nvSpPr>
        <p:spPr/>
        <p:txBody>
          <a:bodyPr/>
          <a:lstStyle/>
          <a:p>
            <a:r>
              <a:rPr lang="es-VE" sz="3200" dirty="0"/>
              <a:t>Bases Estadísticas de Información Financiera Vs’ NICSP</a:t>
            </a:r>
          </a:p>
        </p:txBody>
      </p:sp>
      <p:graphicFrame>
        <p:nvGraphicFramePr>
          <p:cNvPr id="4" name="Marcador de contenido 3">
            <a:extLst>
              <a:ext uri="{FF2B5EF4-FFF2-40B4-BE49-F238E27FC236}">
                <a16:creationId xmlns:a16="http://schemas.microsoft.com/office/drawing/2014/main" id="{0B359774-9C7E-4200-9517-7A61C3F5429F}"/>
              </a:ext>
            </a:extLst>
          </p:cNvPr>
          <p:cNvGraphicFramePr>
            <a:graphicFrameLocks noGrp="1"/>
          </p:cNvGraphicFramePr>
          <p:nvPr>
            <p:ph idx="1"/>
            <p:extLst>
              <p:ext uri="{D42A27DB-BD31-4B8C-83A1-F6EECF244321}">
                <p14:modId xmlns:p14="http://schemas.microsoft.com/office/powerpoint/2010/main" val="1981870458"/>
              </p:ext>
            </p:extLst>
          </p:nvPr>
        </p:nvGraphicFramePr>
        <p:xfrm>
          <a:off x="457200" y="2565400"/>
          <a:ext cx="8229600" cy="356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211312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AD8C0-CDE9-4D85-ABEF-7037B8980DED}"/>
              </a:ext>
            </a:extLst>
          </p:cNvPr>
          <p:cNvSpPr>
            <a:spLocks noGrp="1"/>
          </p:cNvSpPr>
          <p:nvPr>
            <p:ph type="title"/>
          </p:nvPr>
        </p:nvSpPr>
        <p:spPr/>
        <p:txBody>
          <a:bodyPr/>
          <a:lstStyle/>
          <a:p>
            <a:pPr algn="l"/>
            <a:r>
              <a:rPr lang="es-VE" sz="3200" dirty="0"/>
              <a:t>Definición de SGG según NICSP 22:</a:t>
            </a:r>
          </a:p>
        </p:txBody>
      </p:sp>
      <p:sp>
        <p:nvSpPr>
          <p:cNvPr id="3" name="Marcador de contenido 2">
            <a:extLst>
              <a:ext uri="{FF2B5EF4-FFF2-40B4-BE49-F238E27FC236}">
                <a16:creationId xmlns:a16="http://schemas.microsoft.com/office/drawing/2014/main" id="{25854776-3FB4-4520-A042-FC4A150B2A51}"/>
              </a:ext>
            </a:extLst>
          </p:cNvPr>
          <p:cNvSpPr>
            <a:spLocks noGrp="1"/>
          </p:cNvSpPr>
          <p:nvPr>
            <p:ph idx="1"/>
          </p:nvPr>
        </p:nvSpPr>
        <p:spPr/>
        <p:txBody>
          <a:bodyPr/>
          <a:lstStyle/>
          <a:p>
            <a:r>
              <a:rPr lang="es-ES" dirty="0"/>
              <a:t>El Sector </a:t>
            </a:r>
            <a:r>
              <a:rPr lang="es-ES"/>
              <a:t>Gobierno General </a:t>
            </a:r>
            <a:r>
              <a:rPr lang="es-ES" dirty="0"/>
              <a:t>(SGG) comprende todas las entidades organizativas del gobierno general definidas en las bases estadísticas de información financiera</a:t>
            </a:r>
            <a:endParaRPr lang="es-VE" dirty="0"/>
          </a:p>
        </p:txBody>
      </p:sp>
    </p:spTree>
    <p:extLst>
      <p:ext uri="{BB962C8B-B14F-4D97-AF65-F5344CB8AC3E}">
        <p14:creationId xmlns:p14="http://schemas.microsoft.com/office/powerpoint/2010/main" val="47195540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C6B95-8990-4949-A389-6B5A30F1C56A}"/>
              </a:ext>
            </a:extLst>
          </p:cNvPr>
          <p:cNvSpPr>
            <a:spLocks noGrp="1"/>
          </p:cNvSpPr>
          <p:nvPr>
            <p:ph type="title"/>
          </p:nvPr>
        </p:nvSpPr>
        <p:spPr>
          <a:xfrm>
            <a:off x="468313" y="1341438"/>
            <a:ext cx="8229600" cy="791418"/>
          </a:xfrm>
        </p:spPr>
        <p:txBody>
          <a:bodyPr/>
          <a:lstStyle/>
          <a:p>
            <a:r>
              <a:rPr lang="es-VE" sz="3200" dirty="0"/>
              <a:t>SGG Vs’ Sector público - Composición</a:t>
            </a:r>
          </a:p>
        </p:txBody>
      </p:sp>
      <p:sp>
        <p:nvSpPr>
          <p:cNvPr id="3" name="Marcador de contenido 2">
            <a:extLst>
              <a:ext uri="{FF2B5EF4-FFF2-40B4-BE49-F238E27FC236}">
                <a16:creationId xmlns:a16="http://schemas.microsoft.com/office/drawing/2014/main" id="{1ACAD3B9-CB7C-470F-844C-FC14AC13FE3C}"/>
              </a:ext>
            </a:extLst>
          </p:cNvPr>
          <p:cNvSpPr>
            <a:spLocks noGrp="1"/>
          </p:cNvSpPr>
          <p:nvPr>
            <p:ph idx="1"/>
          </p:nvPr>
        </p:nvSpPr>
        <p:spPr>
          <a:xfrm>
            <a:off x="457200" y="2604541"/>
            <a:ext cx="8229600" cy="3560763"/>
          </a:xfrm>
        </p:spPr>
        <p:txBody>
          <a:bodyPr/>
          <a:lstStyle/>
          <a:p>
            <a:r>
              <a:rPr lang="es-VE" sz="2000" dirty="0"/>
              <a:t>Según las Bases Estadísticas de Información Financiera: el </a:t>
            </a:r>
            <a:r>
              <a:rPr lang="es-VE" sz="2000" i="1" dirty="0"/>
              <a:t>Sector Público</a:t>
            </a:r>
            <a:r>
              <a:rPr lang="es-VE" sz="2000" dirty="0"/>
              <a:t> comprende las SGG, CPF y las CPNF.</a:t>
            </a:r>
          </a:p>
          <a:p>
            <a:endParaRPr lang="es-VE" sz="2000" dirty="0"/>
          </a:p>
          <a:p>
            <a:r>
              <a:rPr lang="es-VE" sz="2000" dirty="0"/>
              <a:t>Según SCN 93 el </a:t>
            </a:r>
            <a:r>
              <a:rPr lang="es-VE" sz="2000" i="1" dirty="0"/>
              <a:t>SGG </a:t>
            </a:r>
            <a:r>
              <a:rPr lang="es-VE" sz="2000" dirty="0"/>
              <a:t>comprende:</a:t>
            </a:r>
          </a:p>
          <a:p>
            <a:pPr marL="971550" lvl="1" indent="-514350">
              <a:buFont typeface="+mj-lt"/>
              <a:buAutoNum type="alphaLcParenR"/>
            </a:pPr>
            <a:r>
              <a:rPr lang="es-ES" sz="2000" dirty="0"/>
              <a:t>todas las unidades que residen en los gobiernos centrales, regionales y locales;</a:t>
            </a:r>
          </a:p>
          <a:p>
            <a:pPr marL="971550" lvl="1" indent="-514350">
              <a:buFont typeface="+mj-lt"/>
              <a:buAutoNum type="alphaLcParenR"/>
            </a:pPr>
            <a:r>
              <a:rPr lang="es-ES" sz="2000" dirty="0"/>
              <a:t>fondos de seguridad social a cada nivel de gobierno; y</a:t>
            </a:r>
          </a:p>
          <a:p>
            <a:pPr marL="971550" lvl="1" indent="-514350">
              <a:buFont typeface="+mj-lt"/>
              <a:buAutoNum type="alphaLcParenR"/>
            </a:pPr>
            <a:r>
              <a:rPr lang="es-ES" sz="2000" dirty="0"/>
              <a:t>instituciones no lucrativas no de mercado controladas por unidades gubernamentales.</a:t>
            </a:r>
            <a:endParaRPr lang="es-VE" sz="2000" dirty="0"/>
          </a:p>
        </p:txBody>
      </p:sp>
    </p:spTree>
    <p:extLst>
      <p:ext uri="{BB962C8B-B14F-4D97-AF65-F5344CB8AC3E}">
        <p14:creationId xmlns:p14="http://schemas.microsoft.com/office/powerpoint/2010/main" val="377703223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4624BDD-B0EB-4E1F-80DF-AF2FADBBAB49}"/>
              </a:ext>
            </a:extLst>
          </p:cNvPr>
          <p:cNvSpPr txBox="1">
            <a:spLocks/>
          </p:cNvSpPr>
          <p:nvPr/>
        </p:nvSpPr>
        <p:spPr bwMode="auto">
          <a:xfrm>
            <a:off x="468313" y="1341438"/>
            <a:ext cx="8229600" cy="79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kern="1200">
                <a:solidFill>
                  <a:srgbClr val="002060"/>
                </a:solidFill>
                <a:latin typeface="Arial" pitchFamily="34" charset="0"/>
                <a:ea typeface="+mj-ea"/>
                <a:cs typeface="Arial" pitchFamily="34" charset="0"/>
              </a:defRPr>
            </a:lvl1pPr>
            <a:lvl2pPr algn="ctr" rtl="0" fontAlgn="base">
              <a:spcBef>
                <a:spcPct val="0"/>
              </a:spcBef>
              <a:spcAft>
                <a:spcPct val="0"/>
              </a:spcAft>
              <a:defRPr sz="4000" b="1">
                <a:solidFill>
                  <a:srgbClr val="002060"/>
                </a:solidFill>
                <a:latin typeface="Arial" charset="0"/>
                <a:cs typeface="Arial" charset="0"/>
              </a:defRPr>
            </a:lvl2pPr>
            <a:lvl3pPr algn="ctr" rtl="0" fontAlgn="base">
              <a:spcBef>
                <a:spcPct val="0"/>
              </a:spcBef>
              <a:spcAft>
                <a:spcPct val="0"/>
              </a:spcAft>
              <a:defRPr sz="4000" b="1">
                <a:solidFill>
                  <a:srgbClr val="002060"/>
                </a:solidFill>
                <a:latin typeface="Arial" charset="0"/>
                <a:cs typeface="Arial" charset="0"/>
              </a:defRPr>
            </a:lvl3pPr>
            <a:lvl4pPr algn="ctr" rtl="0" fontAlgn="base">
              <a:spcBef>
                <a:spcPct val="0"/>
              </a:spcBef>
              <a:spcAft>
                <a:spcPct val="0"/>
              </a:spcAft>
              <a:defRPr sz="4000" b="1">
                <a:solidFill>
                  <a:srgbClr val="002060"/>
                </a:solidFill>
                <a:latin typeface="Arial" charset="0"/>
                <a:cs typeface="Arial" charset="0"/>
              </a:defRPr>
            </a:lvl4pPr>
            <a:lvl5pPr algn="ctr" rtl="0" fontAlgn="base">
              <a:spcBef>
                <a:spcPct val="0"/>
              </a:spcBef>
              <a:spcAft>
                <a:spcPct val="0"/>
              </a:spcAft>
              <a:defRPr sz="4000" b="1">
                <a:solidFill>
                  <a:srgbClr val="002060"/>
                </a:solidFill>
                <a:latin typeface="Arial" charset="0"/>
                <a:cs typeface="Arial" charset="0"/>
              </a:defRPr>
            </a:lvl5pPr>
            <a:lvl6pPr marL="457200" algn="ctr" rtl="0" fontAlgn="base">
              <a:spcBef>
                <a:spcPct val="0"/>
              </a:spcBef>
              <a:spcAft>
                <a:spcPct val="0"/>
              </a:spcAft>
              <a:defRPr sz="4000" b="1">
                <a:solidFill>
                  <a:srgbClr val="002060"/>
                </a:solidFill>
                <a:latin typeface="Arial" charset="0"/>
                <a:cs typeface="Arial" charset="0"/>
              </a:defRPr>
            </a:lvl6pPr>
            <a:lvl7pPr marL="914400" algn="ctr" rtl="0" fontAlgn="base">
              <a:spcBef>
                <a:spcPct val="0"/>
              </a:spcBef>
              <a:spcAft>
                <a:spcPct val="0"/>
              </a:spcAft>
              <a:defRPr sz="4000" b="1">
                <a:solidFill>
                  <a:srgbClr val="002060"/>
                </a:solidFill>
                <a:latin typeface="Arial" charset="0"/>
                <a:cs typeface="Arial" charset="0"/>
              </a:defRPr>
            </a:lvl7pPr>
            <a:lvl8pPr marL="1371600" algn="ctr" rtl="0" fontAlgn="base">
              <a:spcBef>
                <a:spcPct val="0"/>
              </a:spcBef>
              <a:spcAft>
                <a:spcPct val="0"/>
              </a:spcAft>
              <a:defRPr sz="4000" b="1">
                <a:solidFill>
                  <a:srgbClr val="002060"/>
                </a:solidFill>
                <a:latin typeface="Arial" charset="0"/>
                <a:cs typeface="Arial" charset="0"/>
              </a:defRPr>
            </a:lvl8pPr>
            <a:lvl9pPr marL="1828800" algn="ctr" rtl="0" fontAlgn="base">
              <a:spcBef>
                <a:spcPct val="0"/>
              </a:spcBef>
              <a:spcAft>
                <a:spcPct val="0"/>
              </a:spcAft>
              <a:defRPr sz="4000" b="1">
                <a:solidFill>
                  <a:srgbClr val="002060"/>
                </a:solidFill>
                <a:latin typeface="Arial" charset="0"/>
                <a:cs typeface="Arial" charset="0"/>
              </a:defRPr>
            </a:lvl9pPr>
          </a:lstStyle>
          <a:p>
            <a:r>
              <a:rPr lang="es-VE" sz="3200" dirty="0"/>
              <a:t>SGG Vs’ Sector público - Composición</a:t>
            </a:r>
          </a:p>
        </p:txBody>
      </p:sp>
      <p:sp>
        <p:nvSpPr>
          <p:cNvPr id="5" name="Marcador de contenido 2">
            <a:extLst>
              <a:ext uri="{FF2B5EF4-FFF2-40B4-BE49-F238E27FC236}">
                <a16:creationId xmlns:a16="http://schemas.microsoft.com/office/drawing/2014/main" id="{52C61DC3-E807-4EBD-B68C-05B3BD8A6725}"/>
              </a:ext>
            </a:extLst>
          </p:cNvPr>
          <p:cNvSpPr>
            <a:spLocks noGrp="1"/>
          </p:cNvSpPr>
          <p:nvPr>
            <p:ph idx="1"/>
          </p:nvPr>
        </p:nvSpPr>
        <p:spPr>
          <a:xfrm>
            <a:off x="457200" y="2604541"/>
            <a:ext cx="8229600" cy="3560763"/>
          </a:xfrm>
        </p:spPr>
        <p:txBody>
          <a:bodyPr/>
          <a:lstStyle/>
          <a:p>
            <a:r>
              <a:rPr lang="es-VE" sz="1800" dirty="0"/>
              <a:t>El sector CPF: comprende </a:t>
            </a:r>
            <a:r>
              <a:rPr lang="es-ES" sz="1800" dirty="0"/>
              <a:t>corporaciones financieras controladas por gobiernos residentes, las </a:t>
            </a:r>
            <a:r>
              <a:rPr lang="es-ES" sz="1800" dirty="0" err="1"/>
              <a:t>cuasi-corporaciones</a:t>
            </a:r>
            <a:r>
              <a:rPr lang="es-ES" sz="1800" dirty="0"/>
              <a:t> y las instituciones no lucrativas que realizan principalmente intermediación financiera y provisión de servicios financieros para el mercado (bancos controlados por los gobiernos, bancos centrales y otras instituciones financieras operan con base de mercado).</a:t>
            </a:r>
          </a:p>
          <a:p>
            <a:endParaRPr lang="es-VE" sz="1800" dirty="0"/>
          </a:p>
          <a:p>
            <a:r>
              <a:rPr lang="es-VE" sz="1800" dirty="0"/>
              <a:t>El sector CPNF: </a:t>
            </a:r>
            <a:r>
              <a:rPr lang="es-ES" sz="1800" dirty="0"/>
              <a:t>comprende las corporaciones no financieras controladas por los gobiernos residentes, las </a:t>
            </a:r>
            <a:r>
              <a:rPr lang="es-ES" sz="1800" dirty="0" err="1"/>
              <a:t>cuasi-corporaciones</a:t>
            </a:r>
            <a:r>
              <a:rPr lang="es-ES" sz="1800" dirty="0"/>
              <a:t> y las instituciones no lucrativas que producen bienes y servicios no financieros para el mercado (entidades de servicio público poseídas por fondos públicos y otras entidades que comercian bienes y servicios).</a:t>
            </a:r>
            <a:endParaRPr lang="es-VE" sz="1800" dirty="0"/>
          </a:p>
        </p:txBody>
      </p:sp>
    </p:spTree>
    <p:extLst>
      <p:ext uri="{BB962C8B-B14F-4D97-AF65-F5344CB8AC3E}">
        <p14:creationId xmlns:p14="http://schemas.microsoft.com/office/powerpoint/2010/main" val="161577927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D8A6930-5A6B-412C-8676-6E48749AFB27}"/>
              </a:ext>
            </a:extLst>
          </p:cNvPr>
          <p:cNvSpPr txBox="1">
            <a:spLocks/>
          </p:cNvSpPr>
          <p:nvPr/>
        </p:nvSpPr>
        <p:spPr bwMode="auto">
          <a:xfrm>
            <a:off x="468313" y="1341438"/>
            <a:ext cx="8229600" cy="79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kern="1200">
                <a:solidFill>
                  <a:srgbClr val="002060"/>
                </a:solidFill>
                <a:latin typeface="Arial" pitchFamily="34" charset="0"/>
                <a:ea typeface="+mj-ea"/>
                <a:cs typeface="Arial" pitchFamily="34" charset="0"/>
              </a:defRPr>
            </a:lvl1pPr>
            <a:lvl2pPr algn="ctr" rtl="0" fontAlgn="base">
              <a:spcBef>
                <a:spcPct val="0"/>
              </a:spcBef>
              <a:spcAft>
                <a:spcPct val="0"/>
              </a:spcAft>
              <a:defRPr sz="4000" b="1">
                <a:solidFill>
                  <a:srgbClr val="002060"/>
                </a:solidFill>
                <a:latin typeface="Arial" charset="0"/>
                <a:cs typeface="Arial" charset="0"/>
              </a:defRPr>
            </a:lvl2pPr>
            <a:lvl3pPr algn="ctr" rtl="0" fontAlgn="base">
              <a:spcBef>
                <a:spcPct val="0"/>
              </a:spcBef>
              <a:spcAft>
                <a:spcPct val="0"/>
              </a:spcAft>
              <a:defRPr sz="4000" b="1">
                <a:solidFill>
                  <a:srgbClr val="002060"/>
                </a:solidFill>
                <a:latin typeface="Arial" charset="0"/>
                <a:cs typeface="Arial" charset="0"/>
              </a:defRPr>
            </a:lvl3pPr>
            <a:lvl4pPr algn="ctr" rtl="0" fontAlgn="base">
              <a:spcBef>
                <a:spcPct val="0"/>
              </a:spcBef>
              <a:spcAft>
                <a:spcPct val="0"/>
              </a:spcAft>
              <a:defRPr sz="4000" b="1">
                <a:solidFill>
                  <a:srgbClr val="002060"/>
                </a:solidFill>
                <a:latin typeface="Arial" charset="0"/>
                <a:cs typeface="Arial" charset="0"/>
              </a:defRPr>
            </a:lvl4pPr>
            <a:lvl5pPr algn="ctr" rtl="0" fontAlgn="base">
              <a:spcBef>
                <a:spcPct val="0"/>
              </a:spcBef>
              <a:spcAft>
                <a:spcPct val="0"/>
              </a:spcAft>
              <a:defRPr sz="4000" b="1">
                <a:solidFill>
                  <a:srgbClr val="002060"/>
                </a:solidFill>
                <a:latin typeface="Arial" charset="0"/>
                <a:cs typeface="Arial" charset="0"/>
              </a:defRPr>
            </a:lvl5pPr>
            <a:lvl6pPr marL="457200" algn="ctr" rtl="0" fontAlgn="base">
              <a:spcBef>
                <a:spcPct val="0"/>
              </a:spcBef>
              <a:spcAft>
                <a:spcPct val="0"/>
              </a:spcAft>
              <a:defRPr sz="4000" b="1">
                <a:solidFill>
                  <a:srgbClr val="002060"/>
                </a:solidFill>
                <a:latin typeface="Arial" charset="0"/>
                <a:cs typeface="Arial" charset="0"/>
              </a:defRPr>
            </a:lvl6pPr>
            <a:lvl7pPr marL="914400" algn="ctr" rtl="0" fontAlgn="base">
              <a:spcBef>
                <a:spcPct val="0"/>
              </a:spcBef>
              <a:spcAft>
                <a:spcPct val="0"/>
              </a:spcAft>
              <a:defRPr sz="4000" b="1">
                <a:solidFill>
                  <a:srgbClr val="002060"/>
                </a:solidFill>
                <a:latin typeface="Arial" charset="0"/>
                <a:cs typeface="Arial" charset="0"/>
              </a:defRPr>
            </a:lvl7pPr>
            <a:lvl8pPr marL="1371600" algn="ctr" rtl="0" fontAlgn="base">
              <a:spcBef>
                <a:spcPct val="0"/>
              </a:spcBef>
              <a:spcAft>
                <a:spcPct val="0"/>
              </a:spcAft>
              <a:defRPr sz="4000" b="1">
                <a:solidFill>
                  <a:srgbClr val="002060"/>
                </a:solidFill>
                <a:latin typeface="Arial" charset="0"/>
                <a:cs typeface="Arial" charset="0"/>
              </a:defRPr>
            </a:lvl8pPr>
            <a:lvl9pPr marL="1828800" algn="ctr" rtl="0" fontAlgn="base">
              <a:spcBef>
                <a:spcPct val="0"/>
              </a:spcBef>
              <a:spcAft>
                <a:spcPct val="0"/>
              </a:spcAft>
              <a:defRPr sz="4000" b="1">
                <a:solidFill>
                  <a:srgbClr val="002060"/>
                </a:solidFill>
                <a:latin typeface="Arial" charset="0"/>
                <a:cs typeface="Arial" charset="0"/>
              </a:defRPr>
            </a:lvl9pPr>
          </a:lstStyle>
          <a:p>
            <a:r>
              <a:rPr lang="es-VE" sz="3200" dirty="0"/>
              <a:t>SGG Vs’ Sector público - Composición</a:t>
            </a:r>
          </a:p>
        </p:txBody>
      </p:sp>
      <p:graphicFrame>
        <p:nvGraphicFramePr>
          <p:cNvPr id="6" name="Diagrama 5">
            <a:extLst>
              <a:ext uri="{FF2B5EF4-FFF2-40B4-BE49-F238E27FC236}">
                <a16:creationId xmlns:a16="http://schemas.microsoft.com/office/drawing/2014/main" id="{E631905D-A77B-4B6D-B7E8-162B7D066324}"/>
              </a:ext>
            </a:extLst>
          </p:cNvPr>
          <p:cNvGraphicFramePr/>
          <p:nvPr>
            <p:extLst>
              <p:ext uri="{D42A27DB-BD31-4B8C-83A1-F6EECF244321}">
                <p14:modId xmlns:p14="http://schemas.microsoft.com/office/powerpoint/2010/main" val="1404340019"/>
              </p:ext>
            </p:extLst>
          </p:nvPr>
        </p:nvGraphicFramePr>
        <p:xfrm>
          <a:off x="468313" y="2852936"/>
          <a:ext cx="8229600"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2CC0685C-D8AA-4292-B4E2-C8327B08B78C}"/>
              </a:ext>
            </a:extLst>
          </p:cNvPr>
          <p:cNvSpPr txBox="1"/>
          <p:nvPr/>
        </p:nvSpPr>
        <p:spPr>
          <a:xfrm>
            <a:off x="468313" y="2241880"/>
            <a:ext cx="8229600" cy="400110"/>
          </a:xfrm>
          <a:prstGeom prst="rect">
            <a:avLst/>
          </a:prstGeom>
          <a:noFill/>
        </p:spPr>
        <p:txBody>
          <a:bodyPr wrap="square" rtlCol="0">
            <a:spAutoFit/>
          </a:bodyPr>
          <a:lstStyle/>
          <a:p>
            <a:r>
              <a:rPr lang="es-ES" sz="2000" b="1" dirty="0">
                <a:solidFill>
                  <a:srgbClr val="002060"/>
                </a:solidFill>
                <a:latin typeface="Arial" pitchFamily="34" charset="0"/>
                <a:ea typeface="+mj-ea"/>
                <a:cs typeface="Arial" pitchFamily="34" charset="0"/>
              </a:rPr>
              <a:t>Según las bases estadísticas de información financiera:</a:t>
            </a:r>
            <a:endParaRPr lang="es-VE" sz="2000" b="1" dirty="0">
              <a:solidFill>
                <a:srgbClr val="002060"/>
              </a:solidFill>
              <a:latin typeface="Arial" pitchFamily="34" charset="0"/>
              <a:ea typeface="+mj-ea"/>
              <a:cs typeface="Arial" pitchFamily="34" charset="0"/>
            </a:endParaRPr>
          </a:p>
        </p:txBody>
      </p:sp>
    </p:spTree>
    <p:extLst>
      <p:ext uri="{BB962C8B-B14F-4D97-AF65-F5344CB8AC3E}">
        <p14:creationId xmlns:p14="http://schemas.microsoft.com/office/powerpoint/2010/main" val="223761828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6252CA-268E-414F-AC7C-C1E38BB332F8}"/>
              </a:ext>
            </a:extLst>
          </p:cNvPr>
          <p:cNvSpPr>
            <a:spLocks noGrp="1"/>
          </p:cNvSpPr>
          <p:nvPr>
            <p:ph type="title"/>
          </p:nvPr>
        </p:nvSpPr>
        <p:spPr>
          <a:xfrm>
            <a:off x="468313" y="1341438"/>
            <a:ext cx="8229600" cy="575394"/>
          </a:xfrm>
        </p:spPr>
        <p:txBody>
          <a:bodyPr/>
          <a:lstStyle/>
          <a:p>
            <a:r>
              <a:rPr lang="es-VE" sz="3200" dirty="0"/>
              <a:t>Políticas Contables</a:t>
            </a:r>
          </a:p>
        </p:txBody>
      </p:sp>
      <p:sp>
        <p:nvSpPr>
          <p:cNvPr id="3" name="Marcador de contenido 2">
            <a:extLst>
              <a:ext uri="{FF2B5EF4-FFF2-40B4-BE49-F238E27FC236}">
                <a16:creationId xmlns:a16="http://schemas.microsoft.com/office/drawing/2014/main" id="{7C864787-BEF5-41F2-96B9-5CD3E0F670A0}"/>
              </a:ext>
            </a:extLst>
          </p:cNvPr>
          <p:cNvSpPr>
            <a:spLocks noGrp="1"/>
          </p:cNvSpPr>
          <p:nvPr>
            <p:ph idx="1"/>
          </p:nvPr>
        </p:nvSpPr>
        <p:spPr>
          <a:xfrm>
            <a:off x="457200" y="2100485"/>
            <a:ext cx="8229600" cy="4136827"/>
          </a:xfrm>
        </p:spPr>
        <p:txBody>
          <a:bodyPr/>
          <a:lstStyle/>
          <a:p>
            <a:r>
              <a:rPr lang="es-VE" sz="1800" dirty="0"/>
              <a:t>La información financiera sobre el SGG se revelará de acuerdo con las políticas contables adoptadas para preparar y presentar los </a:t>
            </a:r>
            <a:r>
              <a:rPr lang="es-VE" sz="1800" i="1" dirty="0"/>
              <a:t>estados financieros consolidados</a:t>
            </a:r>
            <a:r>
              <a:rPr lang="es-VE" sz="1800" dirty="0"/>
              <a:t> del gobierno (NICSP 35), excepto:</a:t>
            </a:r>
          </a:p>
          <a:p>
            <a:pPr marL="914400" lvl="1" indent="-457200">
              <a:buFont typeface="+mj-lt"/>
              <a:buAutoNum type="alphaLcParenR"/>
            </a:pPr>
            <a:r>
              <a:rPr lang="es-VE" sz="1800" dirty="0"/>
              <a:t>No se aplicará la NICSP 35 a los sectores CPF y CPNF.</a:t>
            </a:r>
          </a:p>
          <a:p>
            <a:pPr marL="914400" lvl="1" indent="-457200">
              <a:buFont typeface="+mj-lt"/>
              <a:buAutoNum type="alphaLcParenR"/>
            </a:pPr>
            <a:r>
              <a:rPr lang="es-ES" sz="1800" dirty="0"/>
              <a:t>El SGG reconocerá su inversión en los sectores CPF y CPNF públicos </a:t>
            </a:r>
            <a:r>
              <a:rPr lang="es-ES" sz="1800" b="1" i="1" dirty="0"/>
              <a:t>como un activo</a:t>
            </a:r>
            <a:r>
              <a:rPr lang="es-ES" sz="1800" dirty="0"/>
              <a:t>, y contabilizará para este activo </a:t>
            </a:r>
            <a:r>
              <a:rPr lang="es-ES" sz="1800" b="1" i="1" dirty="0"/>
              <a:t>el importe en libros de los activos netos </a:t>
            </a:r>
            <a:r>
              <a:rPr lang="es-ES" sz="1800" dirty="0"/>
              <a:t>de sus entidades participadas.</a:t>
            </a:r>
          </a:p>
          <a:p>
            <a:r>
              <a:rPr lang="es-VE" sz="1800" dirty="0"/>
              <a:t>Según la NICSP 22,</a:t>
            </a:r>
            <a:r>
              <a:rPr lang="es-ES" sz="1800" dirty="0"/>
              <a:t> los estados financieros consolidados de un gobierno que elige revelar información sobre el SGG, tienen que desagregarse para presentar el SGG como un sector del gobierno como entidad que informa.</a:t>
            </a:r>
          </a:p>
          <a:p>
            <a:r>
              <a:rPr lang="es-ES" sz="1800" dirty="0"/>
              <a:t>Las transacciones entre las entidades que conforman SGG se eliminarán de conformidad con la NICSP 35.</a:t>
            </a:r>
            <a:endParaRPr lang="es-VE" sz="1800" dirty="0"/>
          </a:p>
        </p:txBody>
      </p:sp>
    </p:spTree>
    <p:extLst>
      <p:ext uri="{BB962C8B-B14F-4D97-AF65-F5344CB8AC3E}">
        <p14:creationId xmlns:p14="http://schemas.microsoft.com/office/powerpoint/2010/main" val="3256060563"/>
      </p:ext>
    </p:extLst>
  </p:cSld>
  <p:clrMapOvr>
    <a:masterClrMapping/>
  </p:clrMapOvr>
  <p:transition spd="med">
    <p:pull/>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1204</TotalTime>
  <Words>1334</Words>
  <Application>Microsoft Office PowerPoint</Application>
  <PresentationFormat>Presentación en pantalla (4:3)</PresentationFormat>
  <Paragraphs>94</Paragraphs>
  <Slides>23</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Century Gothic</vt:lpstr>
      <vt:lpstr>Times New Roman</vt:lpstr>
      <vt:lpstr>Tema de Office</vt:lpstr>
      <vt:lpstr>NICSP 22 - REVELACIÓN DE INFORMACIÓN FINANCIERA SOBRE EL SECTOR GOBIERNO GENERAL</vt:lpstr>
      <vt:lpstr>Objetivo y Alcance de la NICSP 22</vt:lpstr>
      <vt:lpstr>¿Qué es y cómo está constituido el Sector Gobierno General (SGG)?</vt:lpstr>
      <vt:lpstr>Bases Estadísticas de Información Financiera Vs’ NICSP</vt:lpstr>
      <vt:lpstr>Definición de SGG según NICSP 22:</vt:lpstr>
      <vt:lpstr>SGG Vs’ Sector público - Composición</vt:lpstr>
      <vt:lpstr>Presentación de PowerPoint</vt:lpstr>
      <vt:lpstr>Presentación de PowerPoint</vt:lpstr>
      <vt:lpstr>Políticas Contables</vt:lpstr>
      <vt:lpstr>Información a revelar</vt:lpstr>
      <vt:lpstr>Información a revelar</vt:lpstr>
      <vt:lpstr>Conciliación de los estados financieros consolidados</vt:lpstr>
      <vt:lpstr>Ejemplo de revelaciones en notas y conciliación de EEFF</vt:lpstr>
      <vt:lpstr>Presentación de PowerPoint</vt:lpstr>
      <vt:lpstr>Conciliación de EEFF - Desagregación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Company>Usuario Final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Adrián Núñez Morales</dc:creator>
  <cp:lastModifiedBy>Carlos Reyes</cp:lastModifiedBy>
  <cp:revision>34</cp:revision>
  <dcterms:created xsi:type="dcterms:W3CDTF">2013-09-04T14:54:47Z</dcterms:created>
  <dcterms:modified xsi:type="dcterms:W3CDTF">2021-09-01T02:40:05Z</dcterms:modified>
</cp:coreProperties>
</file>