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59" r:id="rId3"/>
    <p:sldId id="260" r:id="rId4"/>
    <p:sldId id="265" r:id="rId5"/>
    <p:sldId id="266" r:id="rId6"/>
    <p:sldId id="261" r:id="rId7"/>
    <p:sldId id="262" r:id="rId8"/>
    <p:sldId id="264" r:id="rId9"/>
    <p:sldId id="267" r:id="rId10"/>
    <p:sldId id="268" r:id="rId11"/>
    <p:sldId id="263" r:id="rId12"/>
    <p:sldId id="269" r:id="rId13"/>
    <p:sldId id="270" r:id="rId14"/>
    <p:sldId id="271" r:id="rId15"/>
    <p:sldId id="272" r:id="rId16"/>
  </p:sldIdLst>
  <p:sldSz cx="9144000" cy="6858000" type="screen4x3"/>
  <p:notesSz cx="6858000" cy="9144000"/>
  <p:defaultTextStyle>
    <a:defPPr>
      <a:defRPr lang="es-MX"/>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15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35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0" autoAdjust="0"/>
    <p:restoredTop sz="91797" autoAdjust="0"/>
  </p:normalViewPr>
  <p:slideViewPr>
    <p:cSldViewPr>
      <p:cViewPr varScale="1">
        <p:scale>
          <a:sx n="91" d="100"/>
          <a:sy n="91" d="100"/>
        </p:scale>
        <p:origin x="1296" y="78"/>
      </p:cViewPr>
      <p:guideLst>
        <p:guide orient="horz" pos="2160"/>
        <p:guide pos="158"/>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65" d="100"/>
          <a:sy n="65" d="100"/>
        </p:scale>
        <p:origin x="-3130" y="-91"/>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44223FB-CEBD-4845-86FB-E75522BD4832}" type="datetimeFigureOut">
              <a:rPr lang="es-MX" smtClean="0"/>
              <a:t>31/08/2021</a:t>
            </a:fld>
            <a:endParaRPr lang="es-MX"/>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C442498-961A-4D36-95B3-74AD3AFCCA3A}" type="slidenum">
              <a:rPr lang="es-MX" smtClean="0"/>
              <a:t>‹Nº›</a:t>
            </a:fld>
            <a:endParaRPr lang="es-MX"/>
          </a:p>
        </p:txBody>
      </p:sp>
    </p:spTree>
    <p:extLst>
      <p:ext uri="{BB962C8B-B14F-4D97-AF65-F5344CB8AC3E}">
        <p14:creationId xmlns:p14="http://schemas.microsoft.com/office/powerpoint/2010/main" val="39298580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5CA0D54F-5285-4148-AA0B-9A12A7309DA6}" type="datetimeFigureOut">
              <a:rPr lang="es-MX"/>
              <a:pPr>
                <a:defRPr/>
              </a:pPr>
              <a:t>31/08/2021</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MX"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endParaRPr lang="es-MX"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896EE352-13C0-4D04-9134-6398BCE7FA78}" type="slidenum">
              <a:rPr lang="es-MX"/>
              <a:pPr>
                <a:defRPr/>
              </a:pPr>
              <a:t>‹Nº›</a:t>
            </a:fld>
            <a:endParaRPr lang="es-MX"/>
          </a:p>
        </p:txBody>
      </p:sp>
    </p:spTree>
    <p:extLst>
      <p:ext uri="{BB962C8B-B14F-4D97-AF65-F5344CB8AC3E}">
        <p14:creationId xmlns:p14="http://schemas.microsoft.com/office/powerpoint/2010/main" val="149346544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s-MX" altLang="es-MX" dirty="0"/>
              <a:t>Hacer una introducción haciendo el símil con la NIIF 10, lo cual es prácticamente las mismas con algunas diferencias en las definiciones y en el “control”. </a:t>
            </a:r>
          </a:p>
        </p:txBody>
      </p:sp>
      <p:sp>
        <p:nvSpPr>
          <p:cNvPr id="717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425CDC1-1E34-42D5-A4B5-6E399464D8BE}" type="slidenum">
              <a:rPr lang="es-MX" altLang="es-MX"/>
              <a:pPr fontAlgn="base">
                <a:spcBef>
                  <a:spcPct val="0"/>
                </a:spcBef>
                <a:spcAft>
                  <a:spcPct val="0"/>
                </a:spcAft>
              </a:pPr>
              <a:t>1</a:t>
            </a:fld>
            <a:endParaRPr lang="es-MX" altLang="es-MX"/>
          </a:p>
        </p:txBody>
      </p:sp>
    </p:spTree>
    <p:extLst>
      <p:ext uri="{BB962C8B-B14F-4D97-AF65-F5344CB8AC3E}">
        <p14:creationId xmlns:p14="http://schemas.microsoft.com/office/powerpoint/2010/main" val="26244821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VE" dirty="0"/>
              <a:t>La NICSP 37 es un “Acuerdo Conjunto” y la es NICSP 36 “Inversiones en Asociadas y Negocios Conjuntos”. “</a:t>
            </a:r>
            <a:r>
              <a:rPr lang="en-US" noProof="0" dirty="0"/>
              <a:t>Joint arrangement” es </a:t>
            </a:r>
            <a:r>
              <a:rPr lang="es-VE" noProof="0" dirty="0"/>
              <a:t>Arreglo Conjunto. La NICSP 38 “Información a revelar sobre participaciones en otras entidades”. La NICSP 29 “Instrumentos Financieros: Reconocimiento y Medición”</a:t>
            </a:r>
            <a:endParaRPr lang="en-US" noProof="0" dirty="0"/>
          </a:p>
        </p:txBody>
      </p:sp>
      <p:sp>
        <p:nvSpPr>
          <p:cNvPr id="4" name="Marcador de número de diapositiva 3"/>
          <p:cNvSpPr>
            <a:spLocks noGrp="1"/>
          </p:cNvSpPr>
          <p:nvPr>
            <p:ph type="sldNum" sz="quarter" idx="5"/>
          </p:nvPr>
        </p:nvSpPr>
        <p:spPr/>
        <p:txBody>
          <a:bodyPr/>
          <a:lstStyle/>
          <a:p>
            <a:pPr>
              <a:defRPr/>
            </a:pPr>
            <a:fld id="{896EE352-13C0-4D04-9134-6398BCE7FA78}" type="slidenum">
              <a:rPr lang="es-MX" smtClean="0"/>
              <a:pPr>
                <a:defRPr/>
              </a:pPr>
              <a:t>14</a:t>
            </a:fld>
            <a:endParaRPr lang="es-MX"/>
          </a:p>
        </p:txBody>
      </p:sp>
    </p:spTree>
    <p:extLst>
      <p:ext uri="{BB962C8B-B14F-4D97-AF65-F5344CB8AC3E}">
        <p14:creationId xmlns:p14="http://schemas.microsoft.com/office/powerpoint/2010/main" val="3319758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VE" dirty="0"/>
              <a:t>El segundo párrafo se refiere a una entidad “controladora” que decide no consolidar.</a:t>
            </a:r>
          </a:p>
          <a:p>
            <a:r>
              <a:rPr lang="es-VE" dirty="0"/>
              <a:t>Sigue en la siguiente página…</a:t>
            </a:r>
          </a:p>
        </p:txBody>
      </p:sp>
      <p:sp>
        <p:nvSpPr>
          <p:cNvPr id="4" name="Marcador de número de diapositiva 3"/>
          <p:cNvSpPr>
            <a:spLocks noGrp="1"/>
          </p:cNvSpPr>
          <p:nvPr>
            <p:ph type="sldNum" sz="quarter" idx="5"/>
          </p:nvPr>
        </p:nvSpPr>
        <p:spPr/>
        <p:txBody>
          <a:bodyPr/>
          <a:lstStyle/>
          <a:p>
            <a:pPr>
              <a:defRPr/>
            </a:pPr>
            <a:fld id="{896EE352-13C0-4D04-9134-6398BCE7FA78}" type="slidenum">
              <a:rPr lang="es-MX" smtClean="0"/>
              <a:pPr>
                <a:defRPr/>
              </a:pPr>
              <a:t>6</a:t>
            </a:fld>
            <a:endParaRPr lang="es-MX"/>
          </a:p>
        </p:txBody>
      </p:sp>
    </p:spTree>
    <p:extLst>
      <p:ext uri="{BB962C8B-B14F-4D97-AF65-F5344CB8AC3E}">
        <p14:creationId xmlns:p14="http://schemas.microsoft.com/office/powerpoint/2010/main" val="2379199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VE" dirty="0"/>
              <a:t>En el caso del literal d) se aplica lo del literal a); es decir, es una entidad controlada en si misma pero que alguna otra entidad (la controladora última o una intermedia) la consolida o la mide a valor razonable con cambio en resultados.</a:t>
            </a:r>
          </a:p>
        </p:txBody>
      </p:sp>
      <p:sp>
        <p:nvSpPr>
          <p:cNvPr id="4" name="Marcador de número de diapositiva 3"/>
          <p:cNvSpPr>
            <a:spLocks noGrp="1"/>
          </p:cNvSpPr>
          <p:nvPr>
            <p:ph type="sldNum" sz="quarter" idx="5"/>
          </p:nvPr>
        </p:nvSpPr>
        <p:spPr/>
        <p:txBody>
          <a:bodyPr/>
          <a:lstStyle/>
          <a:p>
            <a:pPr>
              <a:defRPr/>
            </a:pPr>
            <a:fld id="{896EE352-13C0-4D04-9134-6398BCE7FA78}" type="slidenum">
              <a:rPr lang="es-MX" smtClean="0"/>
              <a:pPr>
                <a:defRPr/>
              </a:pPr>
              <a:t>7</a:t>
            </a:fld>
            <a:endParaRPr lang="es-MX"/>
          </a:p>
        </p:txBody>
      </p:sp>
    </p:spTree>
    <p:extLst>
      <p:ext uri="{BB962C8B-B14F-4D97-AF65-F5344CB8AC3E}">
        <p14:creationId xmlns:p14="http://schemas.microsoft.com/office/powerpoint/2010/main" val="41543485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VE" dirty="0"/>
              <a:t>En el caso del segundo párrafo, si la entidad controlada tiene el mismo objeto y sus operaciones están relacionadas con actividades de inversión, entonces la entidad de inversión CONSOLIDARÁ con la entidad controlada o combinara sus EEFF según sea el caso. La NICSP 40 se refiere a Combinaciones del Sector Público.</a:t>
            </a:r>
          </a:p>
        </p:txBody>
      </p:sp>
      <p:sp>
        <p:nvSpPr>
          <p:cNvPr id="4" name="Marcador de número de diapositiva 3"/>
          <p:cNvSpPr>
            <a:spLocks noGrp="1"/>
          </p:cNvSpPr>
          <p:nvPr>
            <p:ph type="sldNum" sz="quarter" idx="5"/>
          </p:nvPr>
        </p:nvSpPr>
        <p:spPr/>
        <p:txBody>
          <a:bodyPr/>
          <a:lstStyle/>
          <a:p>
            <a:pPr>
              <a:defRPr/>
            </a:pPr>
            <a:fld id="{896EE352-13C0-4D04-9134-6398BCE7FA78}" type="slidenum">
              <a:rPr lang="es-MX" smtClean="0"/>
              <a:pPr>
                <a:defRPr/>
              </a:pPr>
              <a:t>8</a:t>
            </a:fld>
            <a:endParaRPr lang="es-MX"/>
          </a:p>
        </p:txBody>
      </p:sp>
    </p:spTree>
    <p:extLst>
      <p:ext uri="{BB962C8B-B14F-4D97-AF65-F5344CB8AC3E}">
        <p14:creationId xmlns:p14="http://schemas.microsoft.com/office/powerpoint/2010/main" val="573621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VE" dirty="0"/>
              <a:t>Ahora bien, el control “político” puede tomarse en consideración para determinar si una entidad es “controladora” de otra…??? Para ello analizaremos el concepto de “</a:t>
            </a:r>
            <a:r>
              <a:rPr lang="es-VE" b="1" i="1" u="none" dirty="0"/>
              <a:t>poder</a:t>
            </a:r>
            <a:r>
              <a:rPr lang="es-VE" dirty="0"/>
              <a:t>”.</a:t>
            </a:r>
          </a:p>
        </p:txBody>
      </p:sp>
      <p:sp>
        <p:nvSpPr>
          <p:cNvPr id="4" name="Marcador de número de diapositiva 3"/>
          <p:cNvSpPr>
            <a:spLocks noGrp="1"/>
          </p:cNvSpPr>
          <p:nvPr>
            <p:ph type="sldNum" sz="quarter" idx="5"/>
          </p:nvPr>
        </p:nvSpPr>
        <p:spPr/>
        <p:txBody>
          <a:bodyPr/>
          <a:lstStyle/>
          <a:p>
            <a:pPr>
              <a:defRPr/>
            </a:pPr>
            <a:fld id="{896EE352-13C0-4D04-9134-6398BCE7FA78}" type="slidenum">
              <a:rPr lang="es-MX" smtClean="0"/>
              <a:pPr>
                <a:defRPr/>
              </a:pPr>
              <a:t>9</a:t>
            </a:fld>
            <a:endParaRPr lang="es-MX"/>
          </a:p>
        </p:txBody>
      </p:sp>
    </p:spTree>
    <p:extLst>
      <p:ext uri="{BB962C8B-B14F-4D97-AF65-F5344CB8AC3E}">
        <p14:creationId xmlns:p14="http://schemas.microsoft.com/office/powerpoint/2010/main" val="34333432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VE" dirty="0"/>
              <a:t>Un acuerdo vinculante </a:t>
            </a:r>
            <a:r>
              <a:rPr lang="es-ES" dirty="0"/>
              <a:t>es un acuerdo que confiere a las partes derechos y obligaciones exigibles como los que tendrían si la forma fuera la de un contrato. Incluye derechos de contratos u otros derechos legales. La norma deja entrever que podría haber control “político” de una entidad en otra que, si le da la capacidad de dirigir actividades relevantes y está expuesta a los beneficios de tales </a:t>
            </a:r>
            <a:r>
              <a:rPr lang="es-ES" dirty="0" err="1"/>
              <a:t>deciSiones</a:t>
            </a:r>
            <a:r>
              <a:rPr lang="es-ES" dirty="0"/>
              <a:t>, entonces tiene PODER.</a:t>
            </a:r>
            <a:endParaRPr lang="es-VE" dirty="0"/>
          </a:p>
        </p:txBody>
      </p:sp>
      <p:sp>
        <p:nvSpPr>
          <p:cNvPr id="4" name="Marcador de número de diapositiva 3"/>
          <p:cNvSpPr>
            <a:spLocks noGrp="1"/>
          </p:cNvSpPr>
          <p:nvPr>
            <p:ph type="sldNum" sz="quarter" idx="5"/>
          </p:nvPr>
        </p:nvSpPr>
        <p:spPr/>
        <p:txBody>
          <a:bodyPr/>
          <a:lstStyle/>
          <a:p>
            <a:pPr>
              <a:defRPr/>
            </a:pPr>
            <a:fld id="{896EE352-13C0-4D04-9134-6398BCE7FA78}" type="slidenum">
              <a:rPr lang="es-MX" smtClean="0"/>
              <a:pPr>
                <a:defRPr/>
              </a:pPr>
              <a:t>10</a:t>
            </a:fld>
            <a:endParaRPr lang="es-MX"/>
          </a:p>
        </p:txBody>
      </p:sp>
    </p:spTree>
    <p:extLst>
      <p:ext uri="{BB962C8B-B14F-4D97-AF65-F5344CB8AC3E}">
        <p14:creationId xmlns:p14="http://schemas.microsoft.com/office/powerpoint/2010/main" val="3176696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VE" dirty="0"/>
              <a:t>El primer párrafo se refiere a que “todas” las controladas que hayan realizado transacciones similares a la controladora se tratarán igual. El segundo párrafo se explica por sí solo.</a:t>
            </a:r>
          </a:p>
        </p:txBody>
      </p:sp>
      <p:sp>
        <p:nvSpPr>
          <p:cNvPr id="4" name="Marcador de número de diapositiva 3"/>
          <p:cNvSpPr>
            <a:spLocks noGrp="1"/>
          </p:cNvSpPr>
          <p:nvPr>
            <p:ph type="sldNum" sz="quarter" idx="5"/>
          </p:nvPr>
        </p:nvSpPr>
        <p:spPr/>
        <p:txBody>
          <a:bodyPr/>
          <a:lstStyle/>
          <a:p>
            <a:pPr>
              <a:defRPr/>
            </a:pPr>
            <a:fld id="{896EE352-13C0-4D04-9134-6398BCE7FA78}" type="slidenum">
              <a:rPr lang="es-MX" smtClean="0"/>
              <a:pPr>
                <a:defRPr/>
              </a:pPr>
              <a:t>11</a:t>
            </a:fld>
            <a:endParaRPr lang="es-MX"/>
          </a:p>
        </p:txBody>
      </p:sp>
    </p:spTree>
    <p:extLst>
      <p:ext uri="{BB962C8B-B14F-4D97-AF65-F5344CB8AC3E}">
        <p14:creationId xmlns:p14="http://schemas.microsoft.com/office/powerpoint/2010/main" val="4170952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VE" dirty="0"/>
          </a:p>
        </p:txBody>
      </p:sp>
      <p:sp>
        <p:nvSpPr>
          <p:cNvPr id="4" name="Marcador de número de diapositiva 3"/>
          <p:cNvSpPr>
            <a:spLocks noGrp="1"/>
          </p:cNvSpPr>
          <p:nvPr>
            <p:ph type="sldNum" sz="quarter" idx="5"/>
          </p:nvPr>
        </p:nvSpPr>
        <p:spPr/>
        <p:txBody>
          <a:bodyPr/>
          <a:lstStyle/>
          <a:p>
            <a:pPr>
              <a:defRPr/>
            </a:pPr>
            <a:fld id="{896EE352-13C0-4D04-9134-6398BCE7FA78}" type="slidenum">
              <a:rPr lang="es-MX" smtClean="0"/>
              <a:pPr>
                <a:defRPr/>
              </a:pPr>
              <a:t>12</a:t>
            </a:fld>
            <a:endParaRPr lang="es-MX"/>
          </a:p>
        </p:txBody>
      </p:sp>
    </p:spTree>
    <p:extLst>
      <p:ext uri="{BB962C8B-B14F-4D97-AF65-F5344CB8AC3E}">
        <p14:creationId xmlns:p14="http://schemas.microsoft.com/office/powerpoint/2010/main" val="38103553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VE" dirty="0"/>
              <a:t>Hay que recordar que la “entidad económica” se refiere a La Controladora y las entidades controladas</a:t>
            </a:r>
          </a:p>
        </p:txBody>
      </p:sp>
      <p:sp>
        <p:nvSpPr>
          <p:cNvPr id="4" name="Marcador de número de diapositiva 3"/>
          <p:cNvSpPr>
            <a:spLocks noGrp="1"/>
          </p:cNvSpPr>
          <p:nvPr>
            <p:ph type="sldNum" sz="quarter" idx="5"/>
          </p:nvPr>
        </p:nvSpPr>
        <p:spPr/>
        <p:txBody>
          <a:bodyPr/>
          <a:lstStyle/>
          <a:p>
            <a:pPr>
              <a:defRPr/>
            </a:pPr>
            <a:fld id="{896EE352-13C0-4D04-9134-6398BCE7FA78}" type="slidenum">
              <a:rPr lang="es-MX" smtClean="0"/>
              <a:pPr>
                <a:defRPr/>
              </a:pPr>
              <a:t>13</a:t>
            </a:fld>
            <a:endParaRPr lang="es-MX"/>
          </a:p>
        </p:txBody>
      </p:sp>
    </p:spTree>
    <p:extLst>
      <p:ext uri="{BB962C8B-B14F-4D97-AF65-F5344CB8AC3E}">
        <p14:creationId xmlns:p14="http://schemas.microsoft.com/office/powerpoint/2010/main" val="1404253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a:t>Haga clic para modificar el estilo de subtítulo del patrón</a:t>
            </a:r>
            <a:endParaRPr lang="es-MX" dirty="0"/>
          </a:p>
        </p:txBody>
      </p:sp>
    </p:spTree>
    <p:extLst>
      <p:ext uri="{BB962C8B-B14F-4D97-AF65-F5344CB8AC3E}">
        <p14:creationId xmlns:p14="http://schemas.microsoft.com/office/powerpoint/2010/main" val="1496359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a:defRPr/>
            </a:lvl1pPr>
          </a:lstStyle>
          <a:p>
            <a:pPr>
              <a:defRPr/>
            </a:pPr>
            <a:fld id="{3AB0EE9B-BB9C-4648-B1FD-7CBFA764B86B}" type="datetimeFigureOut">
              <a:rPr lang="es-MX"/>
              <a:pPr>
                <a:defRPr/>
              </a:pPr>
              <a:t>31/08/2021</a:t>
            </a:fld>
            <a:endParaRPr lang="es-MX" dirty="0"/>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E57A764A-5C42-42EF-AEF0-980FD427D102}" type="slidenum">
              <a:rPr lang="es-MX"/>
              <a:pPr>
                <a:defRPr/>
              </a:pPr>
              <a:t>‹Nº›</a:t>
            </a:fld>
            <a:endParaRPr lang="es-MX"/>
          </a:p>
        </p:txBody>
      </p:sp>
    </p:spTree>
    <p:extLst>
      <p:ext uri="{BB962C8B-B14F-4D97-AF65-F5344CB8AC3E}">
        <p14:creationId xmlns:p14="http://schemas.microsoft.com/office/powerpoint/2010/main" val="2132741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a:defRPr/>
            </a:lvl1pPr>
          </a:lstStyle>
          <a:p>
            <a:pPr>
              <a:defRPr/>
            </a:pPr>
            <a:fld id="{ADEDAF5A-F55E-4FA6-B1E0-EB14F5BE652B}" type="datetimeFigureOut">
              <a:rPr lang="es-MX"/>
              <a:pPr>
                <a:defRPr/>
              </a:pPr>
              <a:t>31/08/2021</a:t>
            </a:fld>
            <a:endParaRPr lang="es-MX" dirty="0"/>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969E097D-4A1A-4514-9F8A-275CF539006D}" type="slidenum">
              <a:rPr lang="es-MX"/>
              <a:pPr>
                <a:defRPr/>
              </a:pPr>
              <a:t>‹Nº›</a:t>
            </a:fld>
            <a:endParaRPr lang="es-MX"/>
          </a:p>
        </p:txBody>
      </p:sp>
    </p:spTree>
    <p:extLst>
      <p:ext uri="{BB962C8B-B14F-4D97-AF65-F5344CB8AC3E}">
        <p14:creationId xmlns:p14="http://schemas.microsoft.com/office/powerpoint/2010/main" val="667557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Haga clic para modificar el estilo de título del patrón</a:t>
            </a:r>
            <a:endParaRPr lang="es-MX" dirty="0"/>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a:defRPr/>
            </a:lvl1pPr>
          </a:lstStyle>
          <a:p>
            <a:pPr>
              <a:defRPr/>
            </a:pPr>
            <a:fld id="{1A11E355-2FCD-4949-BD3B-AF715A7B86BE}" type="datetimeFigureOut">
              <a:rPr lang="es-MX"/>
              <a:pPr>
                <a:defRPr/>
              </a:pPr>
              <a:t>31/08/2021</a:t>
            </a:fld>
            <a:endParaRPr lang="es-MX" dirty="0"/>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03F5C0F9-E717-414F-B6EB-267D9D61E214}" type="slidenum">
              <a:rPr lang="es-MX"/>
              <a:pPr>
                <a:defRPr/>
              </a:pPr>
              <a:t>‹Nº›</a:t>
            </a:fld>
            <a:endParaRPr lang="es-MX"/>
          </a:p>
        </p:txBody>
      </p:sp>
    </p:spTree>
    <p:extLst>
      <p:ext uri="{BB962C8B-B14F-4D97-AF65-F5344CB8AC3E}">
        <p14:creationId xmlns:p14="http://schemas.microsoft.com/office/powerpoint/2010/main" val="3669019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a:defRPr/>
            </a:lvl1pPr>
          </a:lstStyle>
          <a:p>
            <a:pPr>
              <a:defRPr/>
            </a:pPr>
            <a:fld id="{FEFEDA21-26A8-4CA0-92AF-C143013435D9}" type="datetimeFigureOut">
              <a:rPr lang="es-MX"/>
              <a:pPr>
                <a:defRPr/>
              </a:pPr>
              <a:t>31/08/2021</a:t>
            </a:fld>
            <a:endParaRPr lang="es-MX" dirty="0"/>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1B4C8075-7889-4188-A8C9-5A24524607CB}" type="slidenum">
              <a:rPr lang="es-MX"/>
              <a:pPr>
                <a:defRPr/>
              </a:pPr>
              <a:t>‹Nº›</a:t>
            </a:fld>
            <a:endParaRPr lang="es-MX"/>
          </a:p>
        </p:txBody>
      </p:sp>
    </p:spTree>
    <p:extLst>
      <p:ext uri="{BB962C8B-B14F-4D97-AF65-F5344CB8AC3E}">
        <p14:creationId xmlns:p14="http://schemas.microsoft.com/office/powerpoint/2010/main" val="1076833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3 Marcador de fecha"/>
          <p:cNvSpPr>
            <a:spLocks noGrp="1"/>
          </p:cNvSpPr>
          <p:nvPr>
            <p:ph type="dt" sz="half" idx="10"/>
          </p:nvPr>
        </p:nvSpPr>
        <p:spPr>
          <a:xfrm>
            <a:off x="457200" y="6356350"/>
            <a:ext cx="2133600" cy="365125"/>
          </a:xfrm>
          <a:prstGeom prst="rect">
            <a:avLst/>
          </a:prstGeom>
        </p:spPr>
        <p:txBody>
          <a:bodyPr/>
          <a:lstStyle>
            <a:lvl1pPr>
              <a:defRPr/>
            </a:lvl1pPr>
          </a:lstStyle>
          <a:p>
            <a:pPr>
              <a:defRPr/>
            </a:pPr>
            <a:fld id="{0C394285-A659-47F5-99EF-E4B68E38E57A}" type="datetimeFigureOut">
              <a:rPr lang="es-MX"/>
              <a:pPr>
                <a:defRPr/>
              </a:pPr>
              <a:t>31/08/2021</a:t>
            </a:fld>
            <a:endParaRPr lang="es-MX" dirty="0"/>
          </a:p>
        </p:txBody>
      </p:sp>
      <p:sp>
        <p:nvSpPr>
          <p:cNvPr id="6" name="4 Marcador de pie de página"/>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E9F97D70-8416-4CED-80B8-2D6831422402}" type="slidenum">
              <a:rPr lang="es-MX"/>
              <a:pPr>
                <a:defRPr/>
              </a:pPr>
              <a:t>‹Nº›</a:t>
            </a:fld>
            <a:endParaRPr lang="es-MX"/>
          </a:p>
        </p:txBody>
      </p:sp>
    </p:spTree>
    <p:extLst>
      <p:ext uri="{BB962C8B-B14F-4D97-AF65-F5344CB8AC3E}">
        <p14:creationId xmlns:p14="http://schemas.microsoft.com/office/powerpoint/2010/main" val="1655951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3 Marcador de fecha"/>
          <p:cNvSpPr>
            <a:spLocks noGrp="1"/>
          </p:cNvSpPr>
          <p:nvPr>
            <p:ph type="dt" sz="half" idx="10"/>
          </p:nvPr>
        </p:nvSpPr>
        <p:spPr>
          <a:xfrm>
            <a:off x="457200" y="6356350"/>
            <a:ext cx="2133600" cy="365125"/>
          </a:xfrm>
          <a:prstGeom prst="rect">
            <a:avLst/>
          </a:prstGeom>
        </p:spPr>
        <p:txBody>
          <a:bodyPr/>
          <a:lstStyle>
            <a:lvl1pPr>
              <a:defRPr/>
            </a:lvl1pPr>
          </a:lstStyle>
          <a:p>
            <a:pPr>
              <a:defRPr/>
            </a:pPr>
            <a:fld id="{BBF8CBB3-137E-411C-B987-715B7808C9E4}" type="datetimeFigureOut">
              <a:rPr lang="es-MX"/>
              <a:pPr>
                <a:defRPr/>
              </a:pPr>
              <a:t>31/08/2021</a:t>
            </a:fld>
            <a:endParaRPr lang="es-MX" dirty="0"/>
          </a:p>
        </p:txBody>
      </p:sp>
      <p:sp>
        <p:nvSpPr>
          <p:cNvPr id="8" name="4 Marcador de pie de página"/>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s-MX"/>
          </a:p>
        </p:txBody>
      </p:sp>
      <p:sp>
        <p:nvSpPr>
          <p:cNvPr id="9" name="5 Marcador de número de diapositiva"/>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E8E4B02F-80E0-4C3B-8998-94070717F9E4}" type="slidenum">
              <a:rPr lang="es-MX"/>
              <a:pPr>
                <a:defRPr/>
              </a:pPr>
              <a:t>‹Nº›</a:t>
            </a:fld>
            <a:endParaRPr lang="es-MX"/>
          </a:p>
        </p:txBody>
      </p:sp>
    </p:spTree>
    <p:extLst>
      <p:ext uri="{BB962C8B-B14F-4D97-AF65-F5344CB8AC3E}">
        <p14:creationId xmlns:p14="http://schemas.microsoft.com/office/powerpoint/2010/main" val="1647992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3 Marcador de fecha"/>
          <p:cNvSpPr>
            <a:spLocks noGrp="1"/>
          </p:cNvSpPr>
          <p:nvPr>
            <p:ph type="dt" sz="half" idx="10"/>
          </p:nvPr>
        </p:nvSpPr>
        <p:spPr>
          <a:xfrm>
            <a:off x="457200" y="6356350"/>
            <a:ext cx="2133600" cy="365125"/>
          </a:xfrm>
          <a:prstGeom prst="rect">
            <a:avLst/>
          </a:prstGeom>
        </p:spPr>
        <p:txBody>
          <a:bodyPr/>
          <a:lstStyle>
            <a:lvl1pPr>
              <a:defRPr/>
            </a:lvl1pPr>
          </a:lstStyle>
          <a:p>
            <a:pPr>
              <a:defRPr/>
            </a:pPr>
            <a:fld id="{1A6E7E1E-33BB-474F-9F28-BBC974E14AA1}" type="datetimeFigureOut">
              <a:rPr lang="es-MX"/>
              <a:pPr>
                <a:defRPr/>
              </a:pPr>
              <a:t>31/08/2021</a:t>
            </a:fld>
            <a:endParaRPr lang="es-MX" dirty="0"/>
          </a:p>
        </p:txBody>
      </p:sp>
      <p:sp>
        <p:nvSpPr>
          <p:cNvPr id="4" name="4 Marcador de pie de página"/>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227F5AF4-2393-4B11-9FB3-71BC395AC1EE}" type="slidenum">
              <a:rPr lang="es-MX"/>
              <a:pPr>
                <a:defRPr/>
              </a:pPr>
              <a:t>‹Nº›</a:t>
            </a:fld>
            <a:endParaRPr lang="es-MX"/>
          </a:p>
        </p:txBody>
      </p:sp>
    </p:spTree>
    <p:extLst>
      <p:ext uri="{BB962C8B-B14F-4D97-AF65-F5344CB8AC3E}">
        <p14:creationId xmlns:p14="http://schemas.microsoft.com/office/powerpoint/2010/main" val="2206473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a:xfrm>
            <a:off x="457200" y="6356350"/>
            <a:ext cx="2133600" cy="365125"/>
          </a:xfrm>
          <a:prstGeom prst="rect">
            <a:avLst/>
          </a:prstGeom>
        </p:spPr>
        <p:txBody>
          <a:bodyPr/>
          <a:lstStyle>
            <a:lvl1pPr>
              <a:defRPr/>
            </a:lvl1pPr>
          </a:lstStyle>
          <a:p>
            <a:pPr>
              <a:defRPr/>
            </a:pPr>
            <a:fld id="{FF54C208-0EF1-4A11-A1CA-C50164462D57}" type="datetimeFigureOut">
              <a:rPr lang="es-MX"/>
              <a:pPr>
                <a:defRPr/>
              </a:pPr>
              <a:t>31/08/2021</a:t>
            </a:fld>
            <a:endParaRPr lang="es-MX" dirty="0"/>
          </a:p>
        </p:txBody>
      </p:sp>
      <p:sp>
        <p:nvSpPr>
          <p:cNvPr id="3" name="4 Marcador de pie de página"/>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s-MX"/>
          </a:p>
        </p:txBody>
      </p:sp>
      <p:sp>
        <p:nvSpPr>
          <p:cNvPr id="4" name="5 Marcador de número de diapositiva"/>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2CF32637-98AA-46D2-9696-51954369D386}" type="slidenum">
              <a:rPr lang="es-MX"/>
              <a:pPr>
                <a:defRPr/>
              </a:pPr>
              <a:t>‹Nº›</a:t>
            </a:fld>
            <a:endParaRPr lang="es-MX"/>
          </a:p>
        </p:txBody>
      </p:sp>
    </p:spTree>
    <p:extLst>
      <p:ext uri="{BB962C8B-B14F-4D97-AF65-F5344CB8AC3E}">
        <p14:creationId xmlns:p14="http://schemas.microsoft.com/office/powerpoint/2010/main" val="3325104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a:xfrm>
            <a:off x="457200" y="6356350"/>
            <a:ext cx="2133600" cy="365125"/>
          </a:xfrm>
          <a:prstGeom prst="rect">
            <a:avLst/>
          </a:prstGeom>
        </p:spPr>
        <p:txBody>
          <a:bodyPr/>
          <a:lstStyle>
            <a:lvl1pPr>
              <a:defRPr/>
            </a:lvl1pPr>
          </a:lstStyle>
          <a:p>
            <a:pPr>
              <a:defRPr/>
            </a:pPr>
            <a:fld id="{709FC30D-4D27-4A2D-8BDB-0DF570EAA2ED}" type="datetimeFigureOut">
              <a:rPr lang="es-MX"/>
              <a:pPr>
                <a:defRPr/>
              </a:pPr>
              <a:t>31/08/2021</a:t>
            </a:fld>
            <a:endParaRPr lang="es-MX" dirty="0"/>
          </a:p>
        </p:txBody>
      </p:sp>
      <p:sp>
        <p:nvSpPr>
          <p:cNvPr id="6" name="4 Marcador de pie de página"/>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33C482B2-B0E5-4313-A5C4-30BB23529B42}" type="slidenum">
              <a:rPr lang="es-MX"/>
              <a:pPr>
                <a:defRPr/>
              </a:pPr>
              <a:t>‹Nº›</a:t>
            </a:fld>
            <a:endParaRPr lang="es-MX"/>
          </a:p>
        </p:txBody>
      </p:sp>
    </p:spTree>
    <p:extLst>
      <p:ext uri="{BB962C8B-B14F-4D97-AF65-F5344CB8AC3E}">
        <p14:creationId xmlns:p14="http://schemas.microsoft.com/office/powerpoint/2010/main" val="2622844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a:xfrm>
            <a:off x="457200" y="6356350"/>
            <a:ext cx="2133600" cy="365125"/>
          </a:xfrm>
          <a:prstGeom prst="rect">
            <a:avLst/>
          </a:prstGeom>
        </p:spPr>
        <p:txBody>
          <a:bodyPr/>
          <a:lstStyle>
            <a:lvl1pPr>
              <a:defRPr/>
            </a:lvl1pPr>
          </a:lstStyle>
          <a:p>
            <a:pPr>
              <a:defRPr/>
            </a:pPr>
            <a:fld id="{068DA7C6-BFC1-4CAF-9135-F664292322C1}" type="datetimeFigureOut">
              <a:rPr lang="es-MX"/>
              <a:pPr>
                <a:defRPr/>
              </a:pPr>
              <a:t>31/08/2021</a:t>
            </a:fld>
            <a:endParaRPr lang="es-MX" dirty="0"/>
          </a:p>
        </p:txBody>
      </p:sp>
      <p:sp>
        <p:nvSpPr>
          <p:cNvPr id="6" name="4 Marcador de pie de página"/>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A819EDCF-365F-421A-ACA6-4B3D4490F184}" type="slidenum">
              <a:rPr lang="es-MX"/>
              <a:pPr>
                <a:defRPr/>
              </a:pPr>
              <a:t>‹Nº›</a:t>
            </a:fld>
            <a:endParaRPr lang="es-MX"/>
          </a:p>
        </p:txBody>
      </p:sp>
    </p:spTree>
    <p:extLst>
      <p:ext uri="{BB962C8B-B14F-4D97-AF65-F5344CB8AC3E}">
        <p14:creationId xmlns:p14="http://schemas.microsoft.com/office/powerpoint/2010/main" val="1574087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68313" y="13414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MX" dirty="0"/>
              <a:t>Haga clic para modificar el estilo de título del patrón</a:t>
            </a:r>
            <a:endParaRPr lang="es-MX" altLang="es-MX" dirty="0"/>
          </a:p>
        </p:txBody>
      </p:sp>
      <p:sp>
        <p:nvSpPr>
          <p:cNvPr id="1027" name="2 Marcador de texto"/>
          <p:cNvSpPr>
            <a:spLocks noGrp="1"/>
          </p:cNvSpPr>
          <p:nvPr>
            <p:ph type="body" idx="1"/>
          </p:nvPr>
        </p:nvSpPr>
        <p:spPr bwMode="auto">
          <a:xfrm>
            <a:off x="457200" y="2565400"/>
            <a:ext cx="8229600" cy="356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MX" dirty="0"/>
              <a:t>Haga clic para modificar el estilo de texto del patrón</a:t>
            </a:r>
          </a:p>
          <a:p>
            <a:pPr lvl="1"/>
            <a:r>
              <a:rPr lang="es-ES" altLang="es-MX" dirty="0"/>
              <a:t>Segundo nivel</a:t>
            </a:r>
          </a:p>
          <a:p>
            <a:pPr lvl="2"/>
            <a:r>
              <a:rPr lang="es-ES" altLang="es-MX" dirty="0"/>
              <a:t>Tercer nivel</a:t>
            </a:r>
          </a:p>
          <a:p>
            <a:pPr lvl="3"/>
            <a:r>
              <a:rPr lang="es-ES" altLang="es-MX" dirty="0"/>
              <a:t>Cuarto nivel</a:t>
            </a:r>
          </a:p>
          <a:p>
            <a:pPr lvl="4"/>
            <a:r>
              <a:rPr lang="es-ES" altLang="es-MX" dirty="0"/>
              <a:t>Quinto nivel</a:t>
            </a:r>
            <a:endParaRPr lang="es-MX" altLang="es-MX" dirty="0"/>
          </a:p>
        </p:txBody>
      </p:sp>
      <p:sp>
        <p:nvSpPr>
          <p:cNvPr id="9" name="3 CuadroTexto"/>
          <p:cNvSpPr txBox="1">
            <a:spLocks noChangeArrowheads="1"/>
          </p:cNvSpPr>
          <p:nvPr userDrawn="1"/>
        </p:nvSpPr>
        <p:spPr bwMode="auto">
          <a:xfrm>
            <a:off x="1476375" y="6413326"/>
            <a:ext cx="633571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s-ES" altLang="es-MX" sz="1600" b="1" dirty="0">
                <a:solidFill>
                  <a:schemeClr val="bg1">
                    <a:lumMod val="65000"/>
                  </a:schemeClr>
                </a:solidFill>
              </a:rPr>
              <a:t>Diplomado UC&amp;CS - Ciudad de México - 2021</a:t>
            </a:r>
            <a:endParaRPr lang="es-MX" altLang="es-MX" sz="1600" b="1" dirty="0">
              <a:solidFill>
                <a:schemeClr val="bg1">
                  <a:lumMod val="65000"/>
                </a:schemeClr>
              </a:solidFill>
            </a:endParaRPr>
          </a:p>
        </p:txBody>
      </p:sp>
      <p:pic>
        <p:nvPicPr>
          <p:cNvPr id="2" name="Imagen 1"/>
          <p:cNvPicPr>
            <a:picLocks noChangeAspect="1"/>
          </p:cNvPicPr>
          <p:nvPr userDrawn="1"/>
        </p:nvPicPr>
        <p:blipFill rotWithShape="1">
          <a:blip r:embed="rId13" cstate="print">
            <a:extLst>
              <a:ext uri="{28A0092B-C50C-407E-A947-70E740481C1C}">
                <a14:useLocalDpi xmlns:a14="http://schemas.microsoft.com/office/drawing/2010/main" val="0"/>
              </a:ext>
            </a:extLst>
          </a:blip>
          <a:srcRect b="25978"/>
          <a:stretch/>
        </p:blipFill>
        <p:spPr>
          <a:xfrm>
            <a:off x="468313" y="185185"/>
            <a:ext cx="2016224" cy="651528"/>
          </a:xfrm>
          <a:prstGeom prst="rect">
            <a:avLst/>
          </a:prstGeom>
        </p:spPr>
      </p:pic>
      <p:pic>
        <p:nvPicPr>
          <p:cNvPr id="4" name="Imagen 3"/>
          <p:cNvPicPr>
            <a:picLocks noChangeAspect="1"/>
          </p:cNvPicPr>
          <p:nvPr userDrawn="1"/>
        </p:nvPicPr>
        <p:blipFill rotWithShape="1">
          <a:blip r:embed="rId14" cstate="print">
            <a:extLst>
              <a:ext uri="{28A0092B-C50C-407E-A947-70E740481C1C}">
                <a14:useLocalDpi xmlns:a14="http://schemas.microsoft.com/office/drawing/2010/main" val="0"/>
              </a:ext>
            </a:extLst>
          </a:blip>
          <a:srcRect b="18355"/>
          <a:stretch/>
        </p:blipFill>
        <p:spPr>
          <a:xfrm>
            <a:off x="7206031" y="185184"/>
            <a:ext cx="1491882" cy="795544"/>
          </a:xfrm>
          <a:prstGeom prst="rect">
            <a:avLst/>
          </a:prstGeom>
        </p:spPr>
      </p:pic>
      <p:sp>
        <p:nvSpPr>
          <p:cNvPr id="3" name="CuadroTexto 2"/>
          <p:cNvSpPr txBox="1"/>
          <p:nvPr userDrawn="1"/>
        </p:nvSpPr>
        <p:spPr>
          <a:xfrm>
            <a:off x="467544" y="799105"/>
            <a:ext cx="2003979" cy="276999"/>
          </a:xfrm>
          <a:prstGeom prst="rect">
            <a:avLst/>
          </a:prstGeom>
          <a:noFill/>
        </p:spPr>
        <p:txBody>
          <a:bodyPr wrap="square" rtlCol="0">
            <a:spAutoFit/>
          </a:bodyPr>
          <a:lstStyle/>
          <a:p>
            <a:pPr algn="ctr"/>
            <a:r>
              <a:rPr lang="es-ES" sz="1200" b="1" dirty="0">
                <a:solidFill>
                  <a:srgbClr val="2A3558"/>
                </a:solidFill>
                <a:latin typeface="Times New Roman" panose="02020603050405020304" pitchFamily="18" charset="0"/>
                <a:cs typeface="Times New Roman" panose="02020603050405020304" pitchFamily="18" charset="0"/>
              </a:rPr>
              <a:t>XXVI ANIVERSARIO</a:t>
            </a:r>
            <a:endParaRPr lang="es-MX" sz="1200" b="1" dirty="0">
              <a:solidFill>
                <a:srgbClr val="2A3558"/>
              </a:solidFill>
              <a:latin typeface="Times New Roman" panose="02020603050405020304" pitchFamily="18" charset="0"/>
              <a:cs typeface="Times New Roman" panose="02020603050405020304" pitchFamily="18" charset="0"/>
            </a:endParaRPr>
          </a:p>
        </p:txBody>
      </p:sp>
      <p:sp>
        <p:nvSpPr>
          <p:cNvPr id="8" name="CuadroTexto 7"/>
          <p:cNvSpPr txBox="1"/>
          <p:nvPr userDrawn="1"/>
        </p:nvSpPr>
        <p:spPr>
          <a:xfrm>
            <a:off x="7318831" y="923096"/>
            <a:ext cx="1285617" cy="230832"/>
          </a:xfrm>
          <a:prstGeom prst="rect">
            <a:avLst/>
          </a:prstGeom>
          <a:noFill/>
        </p:spPr>
        <p:txBody>
          <a:bodyPr wrap="square" rtlCol="0">
            <a:spAutoFit/>
          </a:bodyPr>
          <a:lstStyle/>
          <a:p>
            <a:pPr algn="ctr"/>
            <a:r>
              <a:rPr lang="es-ES" sz="900" b="1" dirty="0">
                <a:solidFill>
                  <a:srgbClr val="2A3558"/>
                </a:solidFill>
                <a:latin typeface="Century Gothic" panose="020B0502020202020204" pitchFamily="34" charset="0"/>
                <a:cs typeface="Times New Roman" panose="02020603050405020304" pitchFamily="18" charset="0"/>
              </a:rPr>
              <a:t>XXVI ANNIVERSARY</a:t>
            </a:r>
            <a:endParaRPr lang="es-MX" sz="900" b="1" dirty="0">
              <a:solidFill>
                <a:srgbClr val="2A3558"/>
              </a:solidFill>
              <a:latin typeface="Century Gothic" panose="020B0502020202020204" pitchFamily="34" charset="0"/>
              <a:cs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000" b="1" kern="1200">
          <a:solidFill>
            <a:srgbClr val="002060"/>
          </a:solidFill>
          <a:latin typeface="Arial" pitchFamily="34" charset="0"/>
          <a:ea typeface="+mj-ea"/>
          <a:cs typeface="Arial" pitchFamily="34" charset="0"/>
        </a:defRPr>
      </a:lvl1pPr>
      <a:lvl2pPr algn="ctr" rtl="0" fontAlgn="base">
        <a:spcBef>
          <a:spcPct val="0"/>
        </a:spcBef>
        <a:spcAft>
          <a:spcPct val="0"/>
        </a:spcAft>
        <a:defRPr sz="4000" b="1">
          <a:solidFill>
            <a:srgbClr val="002060"/>
          </a:solidFill>
          <a:latin typeface="Arial" charset="0"/>
          <a:cs typeface="Arial" charset="0"/>
        </a:defRPr>
      </a:lvl2pPr>
      <a:lvl3pPr algn="ctr" rtl="0" fontAlgn="base">
        <a:spcBef>
          <a:spcPct val="0"/>
        </a:spcBef>
        <a:spcAft>
          <a:spcPct val="0"/>
        </a:spcAft>
        <a:defRPr sz="4000" b="1">
          <a:solidFill>
            <a:srgbClr val="002060"/>
          </a:solidFill>
          <a:latin typeface="Arial" charset="0"/>
          <a:cs typeface="Arial" charset="0"/>
        </a:defRPr>
      </a:lvl3pPr>
      <a:lvl4pPr algn="ctr" rtl="0" fontAlgn="base">
        <a:spcBef>
          <a:spcPct val="0"/>
        </a:spcBef>
        <a:spcAft>
          <a:spcPct val="0"/>
        </a:spcAft>
        <a:defRPr sz="4000" b="1">
          <a:solidFill>
            <a:srgbClr val="002060"/>
          </a:solidFill>
          <a:latin typeface="Arial" charset="0"/>
          <a:cs typeface="Arial" charset="0"/>
        </a:defRPr>
      </a:lvl4pPr>
      <a:lvl5pPr algn="ctr" rtl="0" fontAlgn="base">
        <a:spcBef>
          <a:spcPct val="0"/>
        </a:spcBef>
        <a:spcAft>
          <a:spcPct val="0"/>
        </a:spcAft>
        <a:defRPr sz="4000" b="1">
          <a:solidFill>
            <a:srgbClr val="002060"/>
          </a:solidFill>
          <a:latin typeface="Arial" charset="0"/>
          <a:cs typeface="Arial" charset="0"/>
        </a:defRPr>
      </a:lvl5pPr>
      <a:lvl6pPr marL="457200" algn="ctr" rtl="0" fontAlgn="base">
        <a:spcBef>
          <a:spcPct val="0"/>
        </a:spcBef>
        <a:spcAft>
          <a:spcPct val="0"/>
        </a:spcAft>
        <a:defRPr sz="4000" b="1">
          <a:solidFill>
            <a:srgbClr val="002060"/>
          </a:solidFill>
          <a:latin typeface="Arial" charset="0"/>
          <a:cs typeface="Arial" charset="0"/>
        </a:defRPr>
      </a:lvl6pPr>
      <a:lvl7pPr marL="914400" algn="ctr" rtl="0" fontAlgn="base">
        <a:spcBef>
          <a:spcPct val="0"/>
        </a:spcBef>
        <a:spcAft>
          <a:spcPct val="0"/>
        </a:spcAft>
        <a:defRPr sz="4000" b="1">
          <a:solidFill>
            <a:srgbClr val="002060"/>
          </a:solidFill>
          <a:latin typeface="Arial" charset="0"/>
          <a:cs typeface="Arial" charset="0"/>
        </a:defRPr>
      </a:lvl7pPr>
      <a:lvl8pPr marL="1371600" algn="ctr" rtl="0" fontAlgn="base">
        <a:spcBef>
          <a:spcPct val="0"/>
        </a:spcBef>
        <a:spcAft>
          <a:spcPct val="0"/>
        </a:spcAft>
        <a:defRPr sz="4000" b="1">
          <a:solidFill>
            <a:srgbClr val="002060"/>
          </a:solidFill>
          <a:latin typeface="Arial" charset="0"/>
          <a:cs typeface="Arial" charset="0"/>
        </a:defRPr>
      </a:lvl8pPr>
      <a:lvl9pPr marL="1828800" algn="ctr" rtl="0" fontAlgn="base">
        <a:spcBef>
          <a:spcPct val="0"/>
        </a:spcBef>
        <a:spcAft>
          <a:spcPct val="0"/>
        </a:spcAft>
        <a:defRPr sz="4000" b="1">
          <a:solidFill>
            <a:srgbClr val="002060"/>
          </a:solidFill>
          <a:latin typeface="Arial" charset="0"/>
          <a:cs typeface="Arial" charset="0"/>
        </a:defRPr>
      </a:lvl9pPr>
    </p:titleStyle>
    <p:bodyStyle>
      <a:lvl1pPr marL="342900" indent="-342900" algn="l" rtl="0" fontAlgn="base">
        <a:spcBef>
          <a:spcPct val="20000"/>
        </a:spcBef>
        <a:spcAft>
          <a:spcPct val="0"/>
        </a:spcAft>
        <a:buFont typeface="Arial" charset="0"/>
        <a:buChar char="•"/>
        <a:defRPr sz="3200" kern="1200">
          <a:solidFill>
            <a:srgbClr val="002060"/>
          </a:solidFill>
          <a:latin typeface="Arial" pitchFamily="34" charset="0"/>
          <a:ea typeface="+mn-ea"/>
          <a:cs typeface="Arial" pitchFamily="34" charset="0"/>
        </a:defRPr>
      </a:lvl1pPr>
      <a:lvl2pPr marL="742950" indent="-285750" algn="l" rtl="0" fontAlgn="base">
        <a:spcBef>
          <a:spcPct val="20000"/>
        </a:spcBef>
        <a:spcAft>
          <a:spcPct val="0"/>
        </a:spcAft>
        <a:buFont typeface="Arial" charset="0"/>
        <a:buChar char="–"/>
        <a:defRPr sz="2800" kern="1200">
          <a:solidFill>
            <a:srgbClr val="002060"/>
          </a:solidFill>
          <a:latin typeface="Arial" pitchFamily="34" charset="0"/>
          <a:ea typeface="+mn-ea"/>
          <a:cs typeface="Arial" pitchFamily="34" charset="0"/>
        </a:defRPr>
      </a:lvl2pPr>
      <a:lvl3pPr marL="1143000" indent="-228600" algn="l" rtl="0" fontAlgn="base">
        <a:spcBef>
          <a:spcPct val="20000"/>
        </a:spcBef>
        <a:spcAft>
          <a:spcPct val="0"/>
        </a:spcAft>
        <a:buFont typeface="Arial" charset="0"/>
        <a:buChar char="•"/>
        <a:defRPr sz="2400" kern="1200">
          <a:solidFill>
            <a:srgbClr val="002060"/>
          </a:solidFill>
          <a:latin typeface="Arial" pitchFamily="34" charset="0"/>
          <a:ea typeface="+mn-ea"/>
          <a:cs typeface="Arial" pitchFamily="34" charset="0"/>
        </a:defRPr>
      </a:lvl3pPr>
      <a:lvl4pPr marL="1600200" indent="-228600" algn="l" rtl="0" fontAlgn="base">
        <a:spcBef>
          <a:spcPct val="20000"/>
        </a:spcBef>
        <a:spcAft>
          <a:spcPct val="0"/>
        </a:spcAft>
        <a:buFont typeface="Arial" charset="0"/>
        <a:buChar char="–"/>
        <a:defRPr sz="2000" kern="1200">
          <a:solidFill>
            <a:srgbClr val="002060"/>
          </a:solidFill>
          <a:latin typeface="Arial" pitchFamily="34" charset="0"/>
          <a:ea typeface="+mn-ea"/>
          <a:cs typeface="Arial" pitchFamily="34" charset="0"/>
        </a:defRPr>
      </a:lvl4pPr>
      <a:lvl5pPr marL="2057400" indent="-228600" algn="l" rtl="0" fontAlgn="base">
        <a:spcBef>
          <a:spcPct val="20000"/>
        </a:spcBef>
        <a:spcAft>
          <a:spcPct val="0"/>
        </a:spcAft>
        <a:buFont typeface="Arial" charset="0"/>
        <a:buChar char="»"/>
        <a:defRPr sz="2000" kern="1200">
          <a:solidFill>
            <a:srgbClr val="002060"/>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196752"/>
            <a:ext cx="7772400" cy="2664295"/>
          </a:xfrm>
        </p:spPr>
        <p:txBody>
          <a:bodyPr rtlCol="0">
            <a:noAutofit/>
          </a:bodyPr>
          <a:lstStyle/>
          <a:p>
            <a:pPr fontAlgn="auto">
              <a:spcAft>
                <a:spcPts val="0"/>
              </a:spcAft>
              <a:defRPr/>
            </a:pPr>
            <a:r>
              <a:rPr lang="es-MX" dirty="0">
                <a:ln w="9000" cmpd="sng">
                  <a:solidFill>
                    <a:srgbClr val="8064A2">
                      <a:shade val="50000"/>
                      <a:satMod val="120000"/>
                    </a:srgbClr>
                  </a:solidFill>
                  <a:prstDash val="solid"/>
                </a:ln>
                <a:effectLst>
                  <a:reflection blurRad="12700" stA="28000" endPos="45000" dist="1000" dir="5400000" sy="-100000" algn="bl" rotWithShape="0"/>
                </a:effectLst>
              </a:rPr>
              <a:t>NICSP 35 - ESTADOS FINANCIEROS CONSOLIDADOS</a:t>
            </a:r>
            <a:endParaRPr lang="es-MX" dirty="0"/>
          </a:p>
        </p:txBody>
      </p:sp>
      <p:sp>
        <p:nvSpPr>
          <p:cNvPr id="3075" name="2 Subtítulo"/>
          <p:cNvSpPr>
            <a:spLocks noGrp="1"/>
          </p:cNvSpPr>
          <p:nvPr>
            <p:ph type="subTitle" idx="1"/>
          </p:nvPr>
        </p:nvSpPr>
        <p:spPr>
          <a:xfrm>
            <a:off x="1371600" y="4318000"/>
            <a:ext cx="6400800" cy="766763"/>
          </a:xfrm>
        </p:spPr>
        <p:txBody>
          <a:bodyPr/>
          <a:lstStyle/>
          <a:p>
            <a:r>
              <a:rPr lang="es-ES" altLang="es-MX" dirty="0">
                <a:solidFill>
                  <a:srgbClr val="002060"/>
                </a:solidFill>
                <a:latin typeface="Arial" charset="0"/>
                <a:cs typeface="Arial" charset="0"/>
              </a:rPr>
              <a:t>Lcdo. Carlos A. Reyes G.</a:t>
            </a:r>
            <a:endParaRPr lang="es-MX" altLang="es-MX" dirty="0">
              <a:solidFill>
                <a:srgbClr val="002060"/>
              </a:solidFill>
              <a:latin typeface="Arial" charset="0"/>
              <a:cs typeface="Arial"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84ECAA-4E57-4A04-A49D-D9FA407127BA}"/>
              </a:ext>
            </a:extLst>
          </p:cNvPr>
          <p:cNvSpPr>
            <a:spLocks noGrp="1"/>
          </p:cNvSpPr>
          <p:nvPr>
            <p:ph type="title"/>
          </p:nvPr>
        </p:nvSpPr>
        <p:spPr>
          <a:xfrm>
            <a:off x="468313" y="1341438"/>
            <a:ext cx="8229600" cy="431378"/>
          </a:xfrm>
        </p:spPr>
        <p:txBody>
          <a:bodyPr/>
          <a:lstStyle/>
          <a:p>
            <a:pPr algn="l"/>
            <a:r>
              <a:rPr lang="es-VE" sz="3200" dirty="0"/>
              <a:t>Determinación del control</a:t>
            </a:r>
          </a:p>
        </p:txBody>
      </p:sp>
      <p:sp>
        <p:nvSpPr>
          <p:cNvPr id="3" name="Marcador de contenido 2">
            <a:extLst>
              <a:ext uri="{FF2B5EF4-FFF2-40B4-BE49-F238E27FC236}">
                <a16:creationId xmlns:a16="http://schemas.microsoft.com/office/drawing/2014/main" id="{8F80E943-453A-4181-AF10-E2572A399410}"/>
              </a:ext>
            </a:extLst>
          </p:cNvPr>
          <p:cNvSpPr>
            <a:spLocks noGrp="1"/>
          </p:cNvSpPr>
          <p:nvPr>
            <p:ph idx="1"/>
          </p:nvPr>
        </p:nvSpPr>
        <p:spPr>
          <a:xfrm>
            <a:off x="457200" y="1844824"/>
            <a:ext cx="8229600" cy="4248472"/>
          </a:xfrm>
        </p:spPr>
        <p:txBody>
          <a:bodyPr/>
          <a:lstStyle/>
          <a:p>
            <a:r>
              <a:rPr lang="es-ES" sz="1800" b="1" i="1" dirty="0"/>
              <a:t>PODER</a:t>
            </a:r>
            <a:r>
              <a:rPr lang="es-ES" sz="1800" dirty="0"/>
              <a:t>: Una entidad tiene poder sobre otra entidad cuando tiene derechos que le otorgan la capacidad actual de dirigir las actividades relevantes, es decir, las actividades que afectan de forma significativa la naturaleza o importe de los beneficios procedentes de su implicación con la otra entidad. El derecho a dirigir las </a:t>
            </a:r>
            <a:r>
              <a:rPr lang="es-ES" sz="1800" i="1" dirty="0"/>
              <a:t>políticas financieras y operativas </a:t>
            </a:r>
            <a:r>
              <a:rPr lang="es-ES" sz="1800" dirty="0"/>
              <a:t>de otra entidad indica que una entidad tiene la capacidad de dirigir las actividades relevantes de otra entidad y es, con frecuencia, la forma en que se demuestra el poder en el sector público.</a:t>
            </a:r>
          </a:p>
          <a:p>
            <a:r>
              <a:rPr lang="es-ES" sz="1800" dirty="0"/>
              <a:t>El poder surge de derechos, y muchas veces es fácil de determinar por los derecho de voto que otorgan los instrumentos de patrimonio.</a:t>
            </a:r>
          </a:p>
          <a:p>
            <a:r>
              <a:rPr lang="es-ES" sz="1800" dirty="0"/>
              <a:t>En el sector público, muy a menudo, el poder se obtiene mediante derechos diferentes a los derechos de voto. Incluso se puede obtener poder sobre otra entidad son tener instrumentos de patrimonio que evidencien una inversión financiera en esta. Un ejemplo de esto son los </a:t>
            </a:r>
            <a:r>
              <a:rPr lang="es-ES" sz="1800" b="1" i="1" dirty="0"/>
              <a:t>Acuerdos vinculantes</a:t>
            </a:r>
            <a:r>
              <a:rPr lang="es-ES" sz="1800" dirty="0"/>
              <a:t>.</a:t>
            </a:r>
          </a:p>
          <a:p>
            <a:endParaRPr lang="es-ES" sz="1800" dirty="0"/>
          </a:p>
        </p:txBody>
      </p:sp>
    </p:spTree>
    <p:extLst>
      <p:ext uri="{BB962C8B-B14F-4D97-AF65-F5344CB8AC3E}">
        <p14:creationId xmlns:p14="http://schemas.microsoft.com/office/powerpoint/2010/main" val="3113878299"/>
      </p:ext>
    </p:extLst>
  </p:cSld>
  <p:clrMapOvr>
    <a:masterClrMapping/>
  </p:clrMapOvr>
  <p:transition spd="med">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8DE4D6-28DC-416A-BD0F-36CE7E85CCB0}"/>
              </a:ext>
            </a:extLst>
          </p:cNvPr>
          <p:cNvSpPr>
            <a:spLocks noGrp="1"/>
          </p:cNvSpPr>
          <p:nvPr>
            <p:ph type="title"/>
          </p:nvPr>
        </p:nvSpPr>
        <p:spPr>
          <a:xfrm>
            <a:off x="468313" y="1341438"/>
            <a:ext cx="8229600" cy="575394"/>
          </a:xfrm>
        </p:spPr>
        <p:txBody>
          <a:bodyPr/>
          <a:lstStyle/>
          <a:p>
            <a:r>
              <a:rPr lang="es-VE" sz="3200" dirty="0"/>
              <a:t>Requerimientos de contabilización</a:t>
            </a:r>
          </a:p>
        </p:txBody>
      </p:sp>
      <p:sp>
        <p:nvSpPr>
          <p:cNvPr id="3" name="Marcador de contenido 2">
            <a:extLst>
              <a:ext uri="{FF2B5EF4-FFF2-40B4-BE49-F238E27FC236}">
                <a16:creationId xmlns:a16="http://schemas.microsoft.com/office/drawing/2014/main" id="{D3DB4703-A6ED-4CF5-9A42-5391532E9A8C}"/>
              </a:ext>
            </a:extLst>
          </p:cNvPr>
          <p:cNvSpPr>
            <a:spLocks noGrp="1"/>
          </p:cNvSpPr>
          <p:nvPr>
            <p:ph idx="1"/>
          </p:nvPr>
        </p:nvSpPr>
        <p:spPr>
          <a:xfrm>
            <a:off x="457200" y="2060848"/>
            <a:ext cx="8229600" cy="4065315"/>
          </a:xfrm>
        </p:spPr>
        <p:txBody>
          <a:bodyPr/>
          <a:lstStyle/>
          <a:p>
            <a:r>
              <a:rPr lang="es-ES" sz="2000" dirty="0"/>
              <a:t>Una entidad controladora elaborará estados financieros consolidados utilizando políticas contables uniformes para transacciones y otros sucesos que, siendo similares, se hayan producido en circunstancias parecidas.</a:t>
            </a:r>
          </a:p>
          <a:p>
            <a:endParaRPr lang="es-ES" sz="2000" dirty="0"/>
          </a:p>
          <a:p>
            <a:r>
              <a:rPr lang="es-ES" sz="2000" dirty="0"/>
              <a:t>La consolidación de una entidad controlada comenzará desde la fecha en que la entidad obtenga el control de la otra entidad; y  cesando cuando pierda el control sobre ésta.</a:t>
            </a:r>
          </a:p>
          <a:p>
            <a:endParaRPr lang="es-ES" sz="2000" dirty="0"/>
          </a:p>
          <a:p>
            <a:endParaRPr lang="es-VE" sz="2000" dirty="0"/>
          </a:p>
        </p:txBody>
      </p:sp>
    </p:spTree>
    <p:extLst>
      <p:ext uri="{BB962C8B-B14F-4D97-AF65-F5344CB8AC3E}">
        <p14:creationId xmlns:p14="http://schemas.microsoft.com/office/powerpoint/2010/main" val="1353376092"/>
      </p:ext>
    </p:extLst>
  </p:cSld>
  <p:clrMapOvr>
    <a:masterClrMapping/>
  </p:clrMapOvr>
  <p:transition spd="med">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78763A-FE04-4F6A-A601-D8A06EB65A8D}"/>
              </a:ext>
            </a:extLst>
          </p:cNvPr>
          <p:cNvSpPr>
            <a:spLocks noGrp="1"/>
          </p:cNvSpPr>
          <p:nvPr>
            <p:ph type="title"/>
          </p:nvPr>
        </p:nvSpPr>
        <p:spPr>
          <a:xfrm>
            <a:off x="468313" y="1341438"/>
            <a:ext cx="8229600" cy="575394"/>
          </a:xfrm>
        </p:spPr>
        <p:txBody>
          <a:bodyPr/>
          <a:lstStyle/>
          <a:p>
            <a:r>
              <a:rPr lang="es-VE" sz="3200" dirty="0"/>
              <a:t>Procedimientos de consolidación</a:t>
            </a:r>
          </a:p>
        </p:txBody>
      </p:sp>
      <p:sp>
        <p:nvSpPr>
          <p:cNvPr id="3" name="Marcador de contenido 2">
            <a:extLst>
              <a:ext uri="{FF2B5EF4-FFF2-40B4-BE49-F238E27FC236}">
                <a16:creationId xmlns:a16="http://schemas.microsoft.com/office/drawing/2014/main" id="{03129791-B2C5-4A48-A53C-2844BC88EB7C}"/>
              </a:ext>
            </a:extLst>
          </p:cNvPr>
          <p:cNvSpPr>
            <a:spLocks noGrp="1"/>
          </p:cNvSpPr>
          <p:nvPr>
            <p:ph idx="1"/>
          </p:nvPr>
        </p:nvSpPr>
        <p:spPr>
          <a:xfrm>
            <a:off x="457200" y="1988840"/>
            <a:ext cx="8229600" cy="4137323"/>
          </a:xfrm>
        </p:spPr>
        <p:txBody>
          <a:bodyPr/>
          <a:lstStyle/>
          <a:p>
            <a:r>
              <a:rPr lang="es-VE" sz="1800" dirty="0"/>
              <a:t>En una consolidación:</a:t>
            </a:r>
          </a:p>
          <a:p>
            <a:pPr marL="800100" lvl="1" indent="-342900">
              <a:buFont typeface="+mj-lt"/>
              <a:buAutoNum type="alphaLcParenR"/>
            </a:pPr>
            <a:r>
              <a:rPr lang="es-ES" sz="1400" dirty="0"/>
              <a:t>Combinan partidas similares de activos, pasivos, activos netos/patrimonio, ingresos, gastos y flujos de efectivo de la entidad controladora con los de sus entidades controladas.</a:t>
            </a:r>
          </a:p>
          <a:p>
            <a:pPr marL="800100" lvl="1" indent="-342900">
              <a:buFont typeface="+mj-lt"/>
              <a:buAutoNum type="alphaLcParenR"/>
            </a:pPr>
            <a:endParaRPr lang="es-ES" sz="1400" dirty="0"/>
          </a:p>
          <a:p>
            <a:pPr marL="800100" lvl="1" indent="-342900">
              <a:buFont typeface="+mj-lt"/>
              <a:buAutoNum type="alphaLcParenR"/>
            </a:pPr>
            <a:r>
              <a:rPr lang="es-ES" sz="1400" dirty="0"/>
              <a:t>Compensan (eliminan) el importe en libros de la inversión de la entidad controladora en cada entidad controlada, así como la parte de los activos netos/patrimonio de cada una de dichas entidades controladas que pertenece a la controladora, (la NICSP 40 explica cómo contabilizar la plusvalía resultante).</a:t>
            </a:r>
          </a:p>
          <a:p>
            <a:pPr marL="800100" lvl="1" indent="-342900">
              <a:buFont typeface="+mj-lt"/>
              <a:buAutoNum type="alphaLcParenR"/>
            </a:pPr>
            <a:endParaRPr lang="es-ES" sz="1400" dirty="0"/>
          </a:p>
          <a:p>
            <a:pPr marL="800100" lvl="1" indent="-342900">
              <a:buFont typeface="+mj-lt"/>
              <a:buAutoNum type="alphaLcParenR"/>
            </a:pPr>
            <a:r>
              <a:rPr lang="es-ES" sz="1400" dirty="0"/>
              <a:t>Eliminan en su totalidad los activos, pasivos, activos netos/patrimonio, ingresos, gastos y flujos de efectivo internos de la entidad económica relacionados con transacciones entre las entidades de la entidad económica [los resultados (ahorro o desahorro) del periodo procedentes de transacciones internas de la entidad económica que están reconocidos en activos, tales como inventarios y activos fijos, se eliminan totalmente]. </a:t>
            </a:r>
            <a:r>
              <a:rPr lang="es-ES" sz="1400" i="1" dirty="0"/>
              <a:t>Las pérdidas internas de la entidad económica podrían indicar un deterioro de valor de los activos que requiere reconocimiento en los estados financieros consolidados</a:t>
            </a:r>
            <a:r>
              <a:rPr lang="es-ES" sz="1400" dirty="0"/>
              <a:t>.</a:t>
            </a:r>
            <a:endParaRPr lang="es-VE" sz="1400" dirty="0"/>
          </a:p>
        </p:txBody>
      </p:sp>
    </p:spTree>
    <p:extLst>
      <p:ext uri="{BB962C8B-B14F-4D97-AF65-F5344CB8AC3E}">
        <p14:creationId xmlns:p14="http://schemas.microsoft.com/office/powerpoint/2010/main" val="3628667472"/>
      </p:ext>
    </p:extLst>
  </p:cSld>
  <p:clrMapOvr>
    <a:masterClrMapping/>
  </p:clrMapOvr>
  <p:transition spd="med">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78763A-FE04-4F6A-A601-D8A06EB65A8D}"/>
              </a:ext>
            </a:extLst>
          </p:cNvPr>
          <p:cNvSpPr>
            <a:spLocks noGrp="1"/>
          </p:cNvSpPr>
          <p:nvPr>
            <p:ph type="title"/>
          </p:nvPr>
        </p:nvSpPr>
        <p:spPr>
          <a:xfrm>
            <a:off x="468313" y="1341438"/>
            <a:ext cx="8229600" cy="575394"/>
          </a:xfrm>
        </p:spPr>
        <p:txBody>
          <a:bodyPr/>
          <a:lstStyle/>
          <a:p>
            <a:r>
              <a:rPr lang="es-VE" sz="3200" dirty="0"/>
              <a:t>Procedimientos de consolidación</a:t>
            </a:r>
          </a:p>
        </p:txBody>
      </p:sp>
      <p:sp>
        <p:nvSpPr>
          <p:cNvPr id="3" name="Marcador de contenido 2">
            <a:extLst>
              <a:ext uri="{FF2B5EF4-FFF2-40B4-BE49-F238E27FC236}">
                <a16:creationId xmlns:a16="http://schemas.microsoft.com/office/drawing/2014/main" id="{03129791-B2C5-4A48-A53C-2844BC88EB7C}"/>
              </a:ext>
            </a:extLst>
          </p:cNvPr>
          <p:cNvSpPr>
            <a:spLocks noGrp="1"/>
          </p:cNvSpPr>
          <p:nvPr>
            <p:ph idx="1"/>
          </p:nvPr>
        </p:nvSpPr>
        <p:spPr>
          <a:xfrm>
            <a:off x="457200" y="1988840"/>
            <a:ext cx="8229600" cy="4137323"/>
          </a:xfrm>
        </p:spPr>
        <p:txBody>
          <a:bodyPr/>
          <a:lstStyle/>
          <a:p>
            <a:r>
              <a:rPr lang="es-VE" sz="1800" dirty="0"/>
              <a:t>Políticas contables uniformes:</a:t>
            </a:r>
          </a:p>
          <a:p>
            <a:pPr lvl="1">
              <a:buFont typeface="Wingdings" panose="05000000000000000000" pitchFamily="2" charset="2"/>
              <a:buChar char="ü"/>
            </a:pPr>
            <a:r>
              <a:rPr lang="es-ES" sz="1400" dirty="0"/>
              <a:t>Si un miembro de la entidad económica utiliza políticas contables diferentes de las adoptadas en los estados financieros consolidados para transacciones y otros sucesos similares en circunstancias parecidas, se realizarán los ajustes adecuados en los estados financieros de ese miembro al elaborar los estados financieros consolidados para asegurar la conformidad con las políticas contables de la entidad económica.</a:t>
            </a:r>
          </a:p>
          <a:p>
            <a:pPr marL="800100" lvl="1" indent="-342900">
              <a:buFont typeface="+mj-lt"/>
              <a:buAutoNum type="alphaLcParenR"/>
            </a:pPr>
            <a:endParaRPr lang="es-ES" sz="1400" dirty="0"/>
          </a:p>
          <a:p>
            <a:r>
              <a:rPr lang="es-VE" sz="1800" dirty="0"/>
              <a:t>Fechas de presentación:</a:t>
            </a:r>
          </a:p>
          <a:p>
            <a:pPr lvl="1">
              <a:buFont typeface="Wingdings" panose="05000000000000000000" pitchFamily="2" charset="2"/>
              <a:buChar char="ü"/>
            </a:pPr>
            <a:r>
              <a:rPr lang="es-ES" sz="1400" dirty="0"/>
              <a:t>Los estados financieros de la controladora y de sus entidades controladas utilizados para la elaboración de los estados financieros consolidados estarán referidos a la misma fecha de presentación. Si el final del periodo sobre el que se informa de una entidad controladora es diferente del de entidad controlada, la primera:</a:t>
            </a:r>
          </a:p>
          <a:p>
            <a:pPr lvl="2">
              <a:buFont typeface="+mj-lt"/>
              <a:buAutoNum type="alphaLcParenR"/>
            </a:pPr>
            <a:r>
              <a:rPr lang="es-ES" sz="1000" dirty="0"/>
              <a:t>obtendrá, a efectos de consolidación, información financiera adicional referida a la misma fecha que los estados financieros de la entidad controladora; o</a:t>
            </a:r>
          </a:p>
          <a:p>
            <a:pPr lvl="2">
              <a:buFont typeface="+mj-lt"/>
              <a:buAutoNum type="alphaLcParenR"/>
            </a:pPr>
            <a:endParaRPr lang="es-ES" sz="1000" dirty="0"/>
          </a:p>
          <a:p>
            <a:pPr lvl="2">
              <a:buFont typeface="+mj-lt"/>
              <a:buAutoNum type="alphaLcParenR"/>
            </a:pPr>
            <a:r>
              <a:rPr lang="es-ES" sz="1000" dirty="0"/>
              <a:t>usará los estados financieros más recientes de la entidad controlada ajustados por los efectos de las transacciones o sucesos significativos que hayan ocurrido entre la fecha de esos estados financieros y la de los estados financieros consolidados.</a:t>
            </a:r>
            <a:endParaRPr lang="es-ES" sz="1400" dirty="0"/>
          </a:p>
        </p:txBody>
      </p:sp>
    </p:spTree>
    <p:extLst>
      <p:ext uri="{BB962C8B-B14F-4D97-AF65-F5344CB8AC3E}">
        <p14:creationId xmlns:p14="http://schemas.microsoft.com/office/powerpoint/2010/main" val="1335193053"/>
      </p:ext>
    </p:extLst>
  </p:cSld>
  <p:clrMapOvr>
    <a:masterClrMapping/>
  </p:clrMapOvr>
  <p:transition spd="med">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49C4271A-231A-4F14-BC1C-453BDFF5A7FD}"/>
              </a:ext>
            </a:extLst>
          </p:cNvPr>
          <p:cNvPicPr>
            <a:picLocks noGrp="1" noChangeAspect="1"/>
          </p:cNvPicPr>
          <p:nvPr>
            <p:ph idx="1"/>
          </p:nvPr>
        </p:nvPicPr>
        <p:blipFill>
          <a:blip r:embed="rId3"/>
          <a:stretch>
            <a:fillRect/>
          </a:stretch>
        </p:blipFill>
        <p:spPr>
          <a:xfrm>
            <a:off x="2986758" y="1197755"/>
            <a:ext cx="5761706" cy="5183995"/>
          </a:xfrm>
        </p:spPr>
      </p:pic>
      <p:sp>
        <p:nvSpPr>
          <p:cNvPr id="7" name="Rectángulo: esquinas redondeadas 6">
            <a:extLst>
              <a:ext uri="{FF2B5EF4-FFF2-40B4-BE49-F238E27FC236}">
                <a16:creationId xmlns:a16="http://schemas.microsoft.com/office/drawing/2014/main" id="{914EADCA-6D14-4ACD-A626-5487B2B3F932}"/>
              </a:ext>
            </a:extLst>
          </p:cNvPr>
          <p:cNvSpPr/>
          <p:nvPr/>
        </p:nvSpPr>
        <p:spPr>
          <a:xfrm>
            <a:off x="323528" y="1197755"/>
            <a:ext cx="1800200" cy="51839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sz="2400" dirty="0"/>
              <a:t>Formas de implicación con otras partes.</a:t>
            </a:r>
          </a:p>
        </p:txBody>
      </p:sp>
    </p:spTree>
    <p:extLst>
      <p:ext uri="{BB962C8B-B14F-4D97-AF65-F5344CB8AC3E}">
        <p14:creationId xmlns:p14="http://schemas.microsoft.com/office/powerpoint/2010/main" val="4063232307"/>
      </p:ext>
    </p:extLst>
  </p:cSld>
  <p:clrMapOvr>
    <a:masterClrMapping/>
  </p:clrMapOvr>
  <p:transition spd="med">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E07855-8200-4DDA-98AC-4B515F81046A}"/>
              </a:ext>
            </a:extLst>
          </p:cNvPr>
          <p:cNvSpPr>
            <a:spLocks noGrp="1"/>
          </p:cNvSpPr>
          <p:nvPr>
            <p:ph type="title"/>
          </p:nvPr>
        </p:nvSpPr>
        <p:spPr>
          <a:xfrm>
            <a:off x="468313" y="1341438"/>
            <a:ext cx="8229600" cy="3743746"/>
          </a:xfrm>
        </p:spPr>
        <p:txBody>
          <a:bodyPr/>
          <a:lstStyle/>
          <a:p>
            <a:r>
              <a:rPr lang="es-VE" dirty="0">
                <a:effectLst>
                  <a:reflection blurRad="6350" stA="55000" endA="300" endPos="45500" dir="5400000" sy="-100000" algn="bl" rotWithShape="0"/>
                </a:effectLst>
              </a:rPr>
              <a:t>GRACIAS POR SU GENTIL ATENCIÓN.</a:t>
            </a:r>
          </a:p>
        </p:txBody>
      </p:sp>
    </p:spTree>
    <p:extLst>
      <p:ext uri="{BB962C8B-B14F-4D97-AF65-F5344CB8AC3E}">
        <p14:creationId xmlns:p14="http://schemas.microsoft.com/office/powerpoint/2010/main" val="68935423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MX" altLang="es-MX" sz="4000" dirty="0">
                <a:latin typeface="Arial" charset="0"/>
                <a:cs typeface="Arial" charset="0"/>
              </a:rPr>
              <a:t>Objetivo de la norma:</a:t>
            </a:r>
            <a:endParaRPr lang="es-MX" dirty="0"/>
          </a:p>
        </p:txBody>
      </p:sp>
      <p:sp>
        <p:nvSpPr>
          <p:cNvPr id="3" name="2 Marcador de contenido"/>
          <p:cNvSpPr>
            <a:spLocks noGrp="1"/>
          </p:cNvSpPr>
          <p:nvPr>
            <p:ph idx="1"/>
          </p:nvPr>
        </p:nvSpPr>
        <p:spPr/>
        <p:txBody>
          <a:bodyPr/>
          <a:lstStyle/>
          <a:p>
            <a:r>
              <a:rPr lang="es-ES" sz="1800" dirty="0"/>
              <a:t>Establecer los principios para la presentación y preparación de estados financieros consolidados cuando una entidad controla una o más entidades distintas. Esto se logra mediante:</a:t>
            </a:r>
          </a:p>
          <a:p>
            <a:pPr marL="800100" lvl="1" indent="-342900">
              <a:buFont typeface="+mj-lt"/>
              <a:buAutoNum type="alphaLcParenR"/>
            </a:pPr>
            <a:r>
              <a:rPr lang="es-ES" sz="1400" dirty="0"/>
              <a:t>Presentación de EEFF consolidados para una entidad (la controladora) que controla una o más entidades distintas (las controladas);</a:t>
            </a:r>
          </a:p>
          <a:p>
            <a:pPr marL="800100" lvl="1" indent="-342900">
              <a:buFont typeface="+mj-lt"/>
              <a:buAutoNum type="alphaLcParenR"/>
            </a:pPr>
            <a:r>
              <a:rPr lang="es-ES" sz="1400" dirty="0"/>
              <a:t>La definición del principio de control, y establece el control como la base de la consolidación;</a:t>
            </a:r>
          </a:p>
          <a:p>
            <a:pPr marL="800100" lvl="1" indent="-342900">
              <a:buFont typeface="+mj-lt"/>
              <a:buAutoNum type="alphaLcParenR"/>
            </a:pPr>
            <a:r>
              <a:rPr lang="es-ES" sz="1400" dirty="0"/>
              <a:t>Establecimiento de la forma en que se aplica el principio de control para identificar si una entidad controla otra y por ello debe consolidar dicha entidad;</a:t>
            </a:r>
          </a:p>
          <a:p>
            <a:pPr marL="800100" lvl="1" indent="-342900">
              <a:buFont typeface="+mj-lt"/>
              <a:buAutoNum type="alphaLcParenR"/>
            </a:pPr>
            <a:r>
              <a:rPr lang="es-ES" sz="1400" dirty="0"/>
              <a:t>Establecimiento de los requerimientos contables para la preparación de los estados financieros consolidados; y</a:t>
            </a:r>
          </a:p>
          <a:p>
            <a:pPr marL="800100" lvl="1" indent="-342900">
              <a:buFont typeface="+mj-lt"/>
              <a:buAutoNum type="alphaLcParenR"/>
            </a:pPr>
            <a:r>
              <a:rPr lang="es-ES" sz="1400" dirty="0"/>
              <a:t>La definición de si una entidad es una </a:t>
            </a:r>
            <a:r>
              <a:rPr lang="es-ES" sz="1400" i="1" dirty="0"/>
              <a:t>entidad de inversión</a:t>
            </a:r>
            <a:r>
              <a:rPr lang="es-ES" sz="1400" dirty="0"/>
              <a:t> y establece una excepción de consolidar ciertas entidades controladas de una entidad de inversión.</a:t>
            </a:r>
            <a:endParaRPr lang="es-MX" sz="1400" dirty="0"/>
          </a:p>
        </p:txBody>
      </p:sp>
    </p:spTree>
    <p:extLst>
      <p:ext uri="{BB962C8B-B14F-4D97-AF65-F5344CB8AC3E}">
        <p14:creationId xmlns:p14="http://schemas.microsoft.com/office/powerpoint/2010/main" val="1701761423"/>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84ECAA-4E57-4A04-A49D-D9FA407127BA}"/>
              </a:ext>
            </a:extLst>
          </p:cNvPr>
          <p:cNvSpPr>
            <a:spLocks noGrp="1"/>
          </p:cNvSpPr>
          <p:nvPr>
            <p:ph type="title"/>
          </p:nvPr>
        </p:nvSpPr>
        <p:spPr>
          <a:xfrm>
            <a:off x="468313" y="1341438"/>
            <a:ext cx="8229600" cy="431378"/>
          </a:xfrm>
        </p:spPr>
        <p:txBody>
          <a:bodyPr/>
          <a:lstStyle/>
          <a:p>
            <a:pPr algn="l"/>
            <a:r>
              <a:rPr lang="es-VE" sz="3200" dirty="0"/>
              <a:t>Alcance de la norma:</a:t>
            </a:r>
          </a:p>
        </p:txBody>
      </p:sp>
      <p:sp>
        <p:nvSpPr>
          <p:cNvPr id="3" name="Marcador de contenido 2">
            <a:extLst>
              <a:ext uri="{FF2B5EF4-FFF2-40B4-BE49-F238E27FC236}">
                <a16:creationId xmlns:a16="http://schemas.microsoft.com/office/drawing/2014/main" id="{8F80E943-453A-4181-AF10-E2572A399410}"/>
              </a:ext>
            </a:extLst>
          </p:cNvPr>
          <p:cNvSpPr>
            <a:spLocks noGrp="1"/>
          </p:cNvSpPr>
          <p:nvPr>
            <p:ph idx="1"/>
          </p:nvPr>
        </p:nvSpPr>
        <p:spPr>
          <a:xfrm>
            <a:off x="457200" y="1844824"/>
            <a:ext cx="8229600" cy="3560763"/>
          </a:xfrm>
        </p:spPr>
        <p:txBody>
          <a:bodyPr/>
          <a:lstStyle/>
          <a:p>
            <a:r>
              <a:rPr lang="es-ES" sz="2000" dirty="0"/>
              <a:t>Una entidad que prepare y presente estados financieros </a:t>
            </a:r>
            <a:r>
              <a:rPr lang="es-ES" sz="2000" i="1" dirty="0"/>
              <a:t>según la base contable de acumulación (o devengo)</a:t>
            </a:r>
            <a:r>
              <a:rPr lang="es-ES" sz="2000" dirty="0"/>
              <a:t> aplicará la presente Norma para la preparación y presentación de estados financieros consolidados de la entidad económica.</a:t>
            </a:r>
          </a:p>
          <a:p>
            <a:endParaRPr lang="es-ES" sz="2000" dirty="0"/>
          </a:p>
          <a:p>
            <a:r>
              <a:rPr lang="es-ES" sz="2000" dirty="0"/>
              <a:t>La NICSP 35 no trata los requerimientos de contabilización de combinaciones en el sector público y sus efectos sobre la consolidación, incluyendo la plusvalía que surge de una combinación en el sector público (Ver NICSP 40 Combinaciones del Sector Público).</a:t>
            </a:r>
            <a:endParaRPr lang="es-VE" sz="2000" dirty="0"/>
          </a:p>
        </p:txBody>
      </p:sp>
    </p:spTree>
    <p:extLst>
      <p:ext uri="{BB962C8B-B14F-4D97-AF65-F5344CB8AC3E}">
        <p14:creationId xmlns:p14="http://schemas.microsoft.com/office/powerpoint/2010/main" val="46578140"/>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84ECAA-4E57-4A04-A49D-D9FA407127BA}"/>
              </a:ext>
            </a:extLst>
          </p:cNvPr>
          <p:cNvSpPr>
            <a:spLocks noGrp="1"/>
          </p:cNvSpPr>
          <p:nvPr>
            <p:ph type="title"/>
          </p:nvPr>
        </p:nvSpPr>
        <p:spPr>
          <a:xfrm>
            <a:off x="468313" y="1341438"/>
            <a:ext cx="8229600" cy="431378"/>
          </a:xfrm>
        </p:spPr>
        <p:txBody>
          <a:bodyPr/>
          <a:lstStyle/>
          <a:p>
            <a:pPr algn="l"/>
            <a:r>
              <a:rPr lang="es-VE" sz="3200" dirty="0"/>
              <a:t>Definiciones:</a:t>
            </a:r>
          </a:p>
        </p:txBody>
      </p:sp>
      <p:sp>
        <p:nvSpPr>
          <p:cNvPr id="3" name="Marcador de contenido 2">
            <a:extLst>
              <a:ext uri="{FF2B5EF4-FFF2-40B4-BE49-F238E27FC236}">
                <a16:creationId xmlns:a16="http://schemas.microsoft.com/office/drawing/2014/main" id="{8F80E943-453A-4181-AF10-E2572A399410}"/>
              </a:ext>
            </a:extLst>
          </p:cNvPr>
          <p:cNvSpPr>
            <a:spLocks noGrp="1"/>
          </p:cNvSpPr>
          <p:nvPr>
            <p:ph idx="1"/>
          </p:nvPr>
        </p:nvSpPr>
        <p:spPr>
          <a:xfrm>
            <a:off x="457200" y="1844824"/>
            <a:ext cx="8229600" cy="4248472"/>
          </a:xfrm>
        </p:spPr>
        <p:txBody>
          <a:bodyPr/>
          <a:lstStyle/>
          <a:p>
            <a:r>
              <a:rPr lang="es-ES" sz="1800" b="1" i="1" dirty="0"/>
              <a:t>Control</a:t>
            </a:r>
            <a:r>
              <a:rPr lang="es-ES" sz="1800" dirty="0"/>
              <a:t>: Una entidad controla otra entidad cuando está expuesta, o tiene derecho, a beneficios variables procedentes de su implicación en la otra entidad y tiene la capacidad de afectar la naturaleza o importe de esos beneficios a través de su poder sobre ésta.</a:t>
            </a:r>
          </a:p>
          <a:p>
            <a:endParaRPr lang="es-ES" sz="1800" dirty="0"/>
          </a:p>
          <a:p>
            <a:r>
              <a:rPr lang="es-ES" sz="1800" b="1" i="1" dirty="0"/>
              <a:t>Poder</a:t>
            </a:r>
            <a:r>
              <a:rPr lang="es-ES" sz="1800" dirty="0"/>
              <a:t>: está formado por derechos existentes que otorgan la </a:t>
            </a:r>
            <a:r>
              <a:rPr lang="es-ES" sz="1800" i="1" dirty="0"/>
              <a:t>capacidad presente</a:t>
            </a:r>
            <a:r>
              <a:rPr lang="es-ES" sz="1800" dirty="0"/>
              <a:t> de dirigir las </a:t>
            </a:r>
            <a:r>
              <a:rPr lang="es-ES" sz="1800" i="1" dirty="0"/>
              <a:t>actividades relevantes</a:t>
            </a:r>
            <a:r>
              <a:rPr lang="es-ES" sz="1800" dirty="0"/>
              <a:t> de otra entidad.</a:t>
            </a:r>
          </a:p>
          <a:p>
            <a:endParaRPr lang="es-ES" sz="1800" dirty="0"/>
          </a:p>
          <a:p>
            <a:r>
              <a:rPr lang="es-ES" sz="1800" b="1" i="1" dirty="0"/>
              <a:t>Entidad controlada</a:t>
            </a:r>
            <a:r>
              <a:rPr lang="es-ES" sz="1800" dirty="0"/>
              <a:t>: es aquella que está controlada por otra entidad.</a:t>
            </a:r>
          </a:p>
          <a:p>
            <a:endParaRPr lang="es-ES" sz="1800" dirty="0"/>
          </a:p>
          <a:p>
            <a:r>
              <a:rPr lang="es-ES" sz="1800" b="1" i="1" dirty="0"/>
              <a:t>Entidad controladora</a:t>
            </a:r>
            <a:r>
              <a:rPr lang="es-ES" sz="1800" dirty="0"/>
              <a:t>: es aquella que controla una o más entidades.</a:t>
            </a:r>
          </a:p>
        </p:txBody>
      </p:sp>
    </p:spTree>
    <p:extLst>
      <p:ext uri="{BB962C8B-B14F-4D97-AF65-F5344CB8AC3E}">
        <p14:creationId xmlns:p14="http://schemas.microsoft.com/office/powerpoint/2010/main" val="2878836966"/>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84ECAA-4E57-4A04-A49D-D9FA407127BA}"/>
              </a:ext>
            </a:extLst>
          </p:cNvPr>
          <p:cNvSpPr>
            <a:spLocks noGrp="1"/>
          </p:cNvSpPr>
          <p:nvPr>
            <p:ph type="title"/>
          </p:nvPr>
        </p:nvSpPr>
        <p:spPr>
          <a:xfrm>
            <a:off x="468313" y="1341438"/>
            <a:ext cx="8229600" cy="431378"/>
          </a:xfrm>
        </p:spPr>
        <p:txBody>
          <a:bodyPr/>
          <a:lstStyle/>
          <a:p>
            <a:pPr algn="l"/>
            <a:r>
              <a:rPr lang="es-VE" sz="3200" dirty="0"/>
              <a:t>Definiciones:</a:t>
            </a:r>
          </a:p>
        </p:txBody>
      </p:sp>
      <p:sp>
        <p:nvSpPr>
          <p:cNvPr id="3" name="Marcador de contenido 2">
            <a:extLst>
              <a:ext uri="{FF2B5EF4-FFF2-40B4-BE49-F238E27FC236}">
                <a16:creationId xmlns:a16="http://schemas.microsoft.com/office/drawing/2014/main" id="{8F80E943-453A-4181-AF10-E2572A399410}"/>
              </a:ext>
            </a:extLst>
          </p:cNvPr>
          <p:cNvSpPr>
            <a:spLocks noGrp="1"/>
          </p:cNvSpPr>
          <p:nvPr>
            <p:ph idx="1"/>
          </p:nvPr>
        </p:nvSpPr>
        <p:spPr>
          <a:xfrm>
            <a:off x="457200" y="1844824"/>
            <a:ext cx="8229600" cy="4248472"/>
          </a:xfrm>
        </p:spPr>
        <p:txBody>
          <a:bodyPr/>
          <a:lstStyle/>
          <a:p>
            <a:r>
              <a:rPr lang="es-ES" sz="1800" b="1" i="1" dirty="0"/>
              <a:t>Entidad de inversión</a:t>
            </a:r>
            <a:r>
              <a:rPr lang="es-ES" sz="1800" dirty="0"/>
              <a:t>: es aquella que:</a:t>
            </a:r>
          </a:p>
          <a:p>
            <a:pPr marL="800100" lvl="1" indent="-342900">
              <a:buFont typeface="+mj-lt"/>
              <a:buAutoNum type="alphaLcParenR"/>
            </a:pPr>
            <a:r>
              <a:rPr lang="es-ES" sz="1400" dirty="0"/>
              <a:t>obtiene fondos de uno o más inversores con el propósito de prestar a dichos inversores con el propósito de prestar servicios de gestión de inversiones;</a:t>
            </a:r>
          </a:p>
          <a:p>
            <a:pPr marL="800100" lvl="1" indent="-342900">
              <a:buFont typeface="+mj-lt"/>
              <a:buAutoNum type="alphaLcParenR"/>
            </a:pPr>
            <a:endParaRPr lang="es-ES" sz="1400" dirty="0"/>
          </a:p>
          <a:p>
            <a:pPr marL="800100" lvl="1" indent="-342900">
              <a:buFont typeface="+mj-lt"/>
              <a:buAutoNum type="alphaLcParenR"/>
            </a:pPr>
            <a:r>
              <a:rPr lang="es-ES" sz="1400" dirty="0"/>
              <a:t>tiene el propósito de invertir fondos únicamente para obtener rendimientos por apreciaciones de capital, ingresos de inversiones, o ambos; y</a:t>
            </a:r>
          </a:p>
          <a:p>
            <a:pPr marL="800100" lvl="1" indent="-342900">
              <a:buFont typeface="+mj-lt"/>
              <a:buAutoNum type="alphaLcParenR"/>
            </a:pPr>
            <a:endParaRPr lang="es-ES" sz="1400" dirty="0"/>
          </a:p>
          <a:p>
            <a:pPr marL="800100" lvl="1" indent="-342900">
              <a:buFont typeface="+mj-lt"/>
              <a:buAutoNum type="alphaLcParenR"/>
            </a:pPr>
            <a:r>
              <a:rPr lang="es-ES" sz="1400" dirty="0"/>
              <a:t>mide y evalúa el rendimiento de prácticamente todas sus inversiones sobre la base del valor razonable.</a:t>
            </a:r>
          </a:p>
          <a:p>
            <a:pPr marL="800100" lvl="1" indent="-342900">
              <a:buFont typeface="+mj-lt"/>
              <a:buAutoNum type="alphaLcParenR"/>
            </a:pPr>
            <a:endParaRPr lang="es-ES" sz="1400" b="1" i="1" dirty="0"/>
          </a:p>
          <a:p>
            <a:pPr marL="342900" lvl="1" indent="-342900">
              <a:buFont typeface="Arial" charset="0"/>
              <a:buChar char="•"/>
            </a:pPr>
            <a:r>
              <a:rPr lang="es-ES" sz="1800" b="1" i="1" dirty="0"/>
              <a:t>Actividad Relevante: </a:t>
            </a:r>
            <a:r>
              <a:rPr lang="es-ES" sz="1800" dirty="0"/>
              <a:t>a efectos de esta Norma, actividades relevantes son aquellas de la entidad controlada potencialmente que afectan de forma significativa a la naturaleza o importe de los beneficios que una entidad recibe de su implicación con esa otra entidad.</a:t>
            </a:r>
            <a:endParaRPr lang="es-ES" sz="1400" dirty="0"/>
          </a:p>
        </p:txBody>
      </p:sp>
    </p:spTree>
    <p:extLst>
      <p:ext uri="{BB962C8B-B14F-4D97-AF65-F5344CB8AC3E}">
        <p14:creationId xmlns:p14="http://schemas.microsoft.com/office/powerpoint/2010/main" val="2233060371"/>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EFD239-F168-4B86-BBD0-E423F59F52BD}"/>
              </a:ext>
            </a:extLst>
          </p:cNvPr>
          <p:cNvSpPr>
            <a:spLocks noGrp="1"/>
          </p:cNvSpPr>
          <p:nvPr>
            <p:ph type="title"/>
          </p:nvPr>
        </p:nvSpPr>
        <p:spPr>
          <a:xfrm>
            <a:off x="468313" y="1310640"/>
            <a:ext cx="8229600" cy="822216"/>
          </a:xfrm>
        </p:spPr>
        <p:txBody>
          <a:bodyPr/>
          <a:lstStyle/>
          <a:p>
            <a:pPr algn="l"/>
            <a:r>
              <a:rPr lang="es-VE" sz="3200" dirty="0"/>
              <a:t>Requerimientos de la Norma y sus excepciones</a:t>
            </a:r>
          </a:p>
        </p:txBody>
      </p:sp>
      <p:sp>
        <p:nvSpPr>
          <p:cNvPr id="3" name="Marcador de contenido 2">
            <a:extLst>
              <a:ext uri="{FF2B5EF4-FFF2-40B4-BE49-F238E27FC236}">
                <a16:creationId xmlns:a16="http://schemas.microsoft.com/office/drawing/2014/main" id="{F959528C-43D4-4FF5-B23F-5199B0F2082E}"/>
              </a:ext>
            </a:extLst>
          </p:cNvPr>
          <p:cNvSpPr>
            <a:spLocks noGrp="1"/>
          </p:cNvSpPr>
          <p:nvPr>
            <p:ph idx="1"/>
          </p:nvPr>
        </p:nvSpPr>
        <p:spPr>
          <a:xfrm>
            <a:off x="457200" y="2244501"/>
            <a:ext cx="8229600" cy="3560763"/>
          </a:xfrm>
        </p:spPr>
        <p:txBody>
          <a:bodyPr/>
          <a:lstStyle/>
          <a:p>
            <a:r>
              <a:rPr lang="es-VE" sz="1800" dirty="0"/>
              <a:t>Una entidad </a:t>
            </a:r>
            <a:r>
              <a:rPr lang="es-VE" sz="1800" b="1" i="1" dirty="0"/>
              <a:t>que es una entidad controladora</a:t>
            </a:r>
            <a:r>
              <a:rPr lang="es-VE" sz="1800" b="1" dirty="0"/>
              <a:t> </a:t>
            </a:r>
            <a:r>
              <a:rPr lang="es-VE" sz="1800" dirty="0"/>
              <a:t>presentará estados financieros consolidados. Esta condición se aplicará a todas las entidades.</a:t>
            </a:r>
          </a:p>
          <a:p>
            <a:r>
              <a:rPr lang="es-VE" sz="1800" dirty="0"/>
              <a:t>Una entidad </a:t>
            </a:r>
            <a:r>
              <a:rPr lang="es-VE" sz="1800" b="1" i="1" dirty="0"/>
              <a:t>no</a:t>
            </a:r>
            <a:r>
              <a:rPr lang="es-VE" sz="1800" dirty="0"/>
              <a:t> presentara EEFF consolidados cuando se cumplan </a:t>
            </a:r>
            <a:r>
              <a:rPr lang="es-VE" sz="1800" b="1" i="1" dirty="0"/>
              <a:t>todas</a:t>
            </a:r>
            <a:r>
              <a:rPr lang="es-VE" sz="1800" dirty="0"/>
              <a:t> las siguientes condiciones:</a:t>
            </a:r>
          </a:p>
          <a:p>
            <a:pPr marL="800100" lvl="1" indent="-342900">
              <a:buFont typeface="+mj-lt"/>
              <a:buAutoNum type="alphaLcParenR"/>
            </a:pPr>
            <a:r>
              <a:rPr lang="es-ES" sz="1400" dirty="0"/>
              <a:t>que sea en sí misma una entidad controlada y las necesidades de información de los usuarios se satisfagan por los estados financieros consolidados de su entidad controladora, y, en el caso de que sea una entidad controlada parcialmente participada, todos sus otros propietarios, incluyendo los que no tienen otra forma de derecho a votar, han sido informados de que la controladora no presentará estados financieros consolidados y no han manifestado objeciones a ello;</a:t>
            </a:r>
          </a:p>
          <a:p>
            <a:pPr marL="800100" lvl="1" indent="-342900">
              <a:buFont typeface="+mj-lt"/>
              <a:buAutoNum type="alphaLcParenR"/>
            </a:pPr>
            <a:r>
              <a:rPr lang="es-ES" sz="1400" dirty="0"/>
              <a:t>sus instrumentos de deuda o de patrimonio </a:t>
            </a:r>
            <a:r>
              <a:rPr lang="es-ES" sz="1400" i="1" dirty="0"/>
              <a:t>no se negocian</a:t>
            </a:r>
            <a:r>
              <a:rPr lang="es-ES" sz="1400" dirty="0"/>
              <a:t> en un mercado público (ya sea una bolsa de valores nacional o extranjera, o un mercado no organizado, incluyendo mercados locales o regionales);</a:t>
            </a:r>
            <a:endParaRPr lang="es-VE" sz="1400" dirty="0"/>
          </a:p>
        </p:txBody>
      </p:sp>
    </p:spTree>
    <p:extLst>
      <p:ext uri="{BB962C8B-B14F-4D97-AF65-F5344CB8AC3E}">
        <p14:creationId xmlns:p14="http://schemas.microsoft.com/office/powerpoint/2010/main" val="2750343451"/>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EFD239-F168-4B86-BBD0-E423F59F52BD}"/>
              </a:ext>
            </a:extLst>
          </p:cNvPr>
          <p:cNvSpPr>
            <a:spLocks noGrp="1"/>
          </p:cNvSpPr>
          <p:nvPr>
            <p:ph type="title"/>
          </p:nvPr>
        </p:nvSpPr>
        <p:spPr>
          <a:xfrm>
            <a:off x="468313" y="1310640"/>
            <a:ext cx="8229600" cy="822216"/>
          </a:xfrm>
        </p:spPr>
        <p:txBody>
          <a:bodyPr/>
          <a:lstStyle/>
          <a:p>
            <a:pPr algn="l"/>
            <a:r>
              <a:rPr lang="es-VE" sz="3200" dirty="0"/>
              <a:t>Requerimientos de la Norma y sus excepciones</a:t>
            </a:r>
          </a:p>
        </p:txBody>
      </p:sp>
      <p:sp>
        <p:nvSpPr>
          <p:cNvPr id="3" name="Marcador de contenido 2">
            <a:extLst>
              <a:ext uri="{FF2B5EF4-FFF2-40B4-BE49-F238E27FC236}">
                <a16:creationId xmlns:a16="http://schemas.microsoft.com/office/drawing/2014/main" id="{F959528C-43D4-4FF5-B23F-5199B0F2082E}"/>
              </a:ext>
            </a:extLst>
          </p:cNvPr>
          <p:cNvSpPr>
            <a:spLocks noGrp="1"/>
          </p:cNvSpPr>
          <p:nvPr>
            <p:ph idx="1"/>
          </p:nvPr>
        </p:nvSpPr>
        <p:spPr>
          <a:xfrm>
            <a:off x="457200" y="2244501"/>
            <a:ext cx="8229600" cy="3560763"/>
          </a:xfrm>
        </p:spPr>
        <p:txBody>
          <a:bodyPr/>
          <a:lstStyle/>
          <a:p>
            <a:r>
              <a:rPr lang="es-VE" sz="1800" dirty="0"/>
              <a:t>Una entidad </a:t>
            </a:r>
            <a:r>
              <a:rPr lang="es-VE" sz="1800" b="1" i="1" dirty="0"/>
              <a:t>no</a:t>
            </a:r>
            <a:r>
              <a:rPr lang="es-VE" sz="1800" dirty="0"/>
              <a:t> presentara EEFF consolidados cuando se cumplan las siguientes condiciones:</a:t>
            </a:r>
          </a:p>
          <a:p>
            <a:pPr marL="800100" lvl="1" indent="-342900">
              <a:buFont typeface="+mj-lt"/>
              <a:buAutoNum type="alphaLcParenR" startAt="3"/>
            </a:pPr>
            <a:r>
              <a:rPr lang="es-ES" sz="1400" dirty="0"/>
              <a:t>no registra sus estados financieros, ni está en proceso de hacerlo, en una comisión de valores u otra organización reguladora, con el propósito de emitir algún tipo de instrumentos en un mercado público; y</a:t>
            </a:r>
          </a:p>
          <a:p>
            <a:pPr marL="800100" lvl="1" indent="-342900">
              <a:buFont typeface="+mj-lt"/>
              <a:buAutoNum type="alphaLcParenR" startAt="3"/>
            </a:pPr>
            <a:r>
              <a:rPr lang="es-ES" sz="1400" dirty="0"/>
              <a:t>su controladora última, o alguna de las controladoras intermedias, elabora estados financieros consolidados que se encuentran disponibles para uso público y cumplen con las NICSP, en los cuales las entidades controladas se consolidan o miden a valor razonable con cambios en resultados (ahorro o desahorro) de acuerdo con esta Norma.</a:t>
            </a:r>
            <a:endParaRPr lang="es-VE" sz="1400" dirty="0"/>
          </a:p>
        </p:txBody>
      </p:sp>
    </p:spTree>
    <p:extLst>
      <p:ext uri="{BB962C8B-B14F-4D97-AF65-F5344CB8AC3E}">
        <p14:creationId xmlns:p14="http://schemas.microsoft.com/office/powerpoint/2010/main" val="2398725521"/>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EFD239-F168-4B86-BBD0-E423F59F52BD}"/>
              </a:ext>
            </a:extLst>
          </p:cNvPr>
          <p:cNvSpPr>
            <a:spLocks noGrp="1"/>
          </p:cNvSpPr>
          <p:nvPr>
            <p:ph type="title"/>
          </p:nvPr>
        </p:nvSpPr>
        <p:spPr>
          <a:xfrm>
            <a:off x="468313" y="1310640"/>
            <a:ext cx="8229600" cy="822216"/>
          </a:xfrm>
        </p:spPr>
        <p:txBody>
          <a:bodyPr/>
          <a:lstStyle/>
          <a:p>
            <a:pPr algn="l"/>
            <a:r>
              <a:rPr lang="es-VE" sz="3200" dirty="0"/>
              <a:t>Requerimientos de la Norma y sus excepciones</a:t>
            </a:r>
          </a:p>
        </p:txBody>
      </p:sp>
      <p:sp>
        <p:nvSpPr>
          <p:cNvPr id="3" name="Marcador de contenido 2">
            <a:extLst>
              <a:ext uri="{FF2B5EF4-FFF2-40B4-BE49-F238E27FC236}">
                <a16:creationId xmlns:a16="http://schemas.microsoft.com/office/drawing/2014/main" id="{F959528C-43D4-4FF5-B23F-5199B0F2082E}"/>
              </a:ext>
            </a:extLst>
          </p:cNvPr>
          <p:cNvSpPr>
            <a:spLocks noGrp="1"/>
          </p:cNvSpPr>
          <p:nvPr>
            <p:ph idx="1"/>
          </p:nvPr>
        </p:nvSpPr>
        <p:spPr>
          <a:xfrm>
            <a:off x="457200" y="2244501"/>
            <a:ext cx="8229600" cy="3560763"/>
          </a:xfrm>
        </p:spPr>
        <p:txBody>
          <a:bodyPr/>
          <a:lstStyle/>
          <a:p>
            <a:r>
              <a:rPr lang="es-ES" sz="1800" dirty="0"/>
              <a:t>Una entidad controladora </a:t>
            </a:r>
            <a:r>
              <a:rPr lang="es-ES" sz="1800" i="1" dirty="0"/>
              <a:t>que es una entidad de inversión</a:t>
            </a:r>
            <a:r>
              <a:rPr lang="es-ES" sz="1800" dirty="0"/>
              <a:t> no presentará estados financieros consolidados ni combinados (NICSP 40) </a:t>
            </a:r>
            <a:r>
              <a:rPr lang="es-ES" sz="1800" i="1" dirty="0"/>
              <a:t>si se le requiere. </a:t>
            </a:r>
            <a:r>
              <a:rPr lang="es-ES" sz="1800" dirty="0"/>
              <a:t>En su lugar, una entidad de inversión </a:t>
            </a:r>
            <a:r>
              <a:rPr lang="es-ES" sz="1800" i="1" dirty="0"/>
              <a:t>medirá su inversión en una entidad controlada</a:t>
            </a:r>
            <a:r>
              <a:rPr lang="es-ES" sz="1800" dirty="0"/>
              <a:t> al valor razonable con cambios en resultados (ahorro o desahorro) de acuerdo con la NICSP 29.</a:t>
            </a:r>
          </a:p>
          <a:p>
            <a:r>
              <a:rPr lang="es-ES" sz="1800" dirty="0"/>
              <a:t>Ahora bien, si una </a:t>
            </a:r>
            <a:r>
              <a:rPr lang="es-ES" sz="1800" i="1" dirty="0"/>
              <a:t>entidad de inversión</a:t>
            </a:r>
            <a:r>
              <a:rPr lang="es-ES" sz="1800" dirty="0"/>
              <a:t> posee una </a:t>
            </a:r>
            <a:r>
              <a:rPr lang="es-ES" sz="1800" i="1" dirty="0"/>
              <a:t>entidad controlada que no es por sí misma una entidad de inversión y cuyo principal propósito y actividades son proporcionar servicios relacionadlos con las actividades de inversión</a:t>
            </a:r>
            <a:r>
              <a:rPr lang="es-ES" sz="1800" dirty="0"/>
              <a:t> de la entidad de inversión (controladora), deberá consolidar esa entidad controlada de acuerdo con los párrafos 38 a 55 de la NICSP 35 y aplicará los requerimientos de la NICSP 40 para la adquisición de cualquier entidad controlada de este tipo.</a:t>
            </a:r>
            <a:endParaRPr lang="es-VE" sz="1800" dirty="0"/>
          </a:p>
        </p:txBody>
      </p:sp>
    </p:spTree>
    <p:extLst>
      <p:ext uri="{BB962C8B-B14F-4D97-AF65-F5344CB8AC3E}">
        <p14:creationId xmlns:p14="http://schemas.microsoft.com/office/powerpoint/2010/main" val="38606939"/>
      </p:ext>
    </p:extLst>
  </p:cSld>
  <p:clrMapOvr>
    <a:masterClrMapping/>
  </p:clrMapOvr>
  <p:transition spd="med">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84ECAA-4E57-4A04-A49D-D9FA407127BA}"/>
              </a:ext>
            </a:extLst>
          </p:cNvPr>
          <p:cNvSpPr>
            <a:spLocks noGrp="1"/>
          </p:cNvSpPr>
          <p:nvPr>
            <p:ph type="title"/>
          </p:nvPr>
        </p:nvSpPr>
        <p:spPr>
          <a:xfrm>
            <a:off x="468313" y="1341438"/>
            <a:ext cx="8229600" cy="431378"/>
          </a:xfrm>
        </p:spPr>
        <p:txBody>
          <a:bodyPr/>
          <a:lstStyle/>
          <a:p>
            <a:pPr algn="l"/>
            <a:r>
              <a:rPr lang="es-VE" sz="3200" dirty="0"/>
              <a:t>Determinación del control</a:t>
            </a:r>
          </a:p>
        </p:txBody>
      </p:sp>
      <p:sp>
        <p:nvSpPr>
          <p:cNvPr id="3" name="Marcador de contenido 2">
            <a:extLst>
              <a:ext uri="{FF2B5EF4-FFF2-40B4-BE49-F238E27FC236}">
                <a16:creationId xmlns:a16="http://schemas.microsoft.com/office/drawing/2014/main" id="{8F80E943-453A-4181-AF10-E2572A399410}"/>
              </a:ext>
            </a:extLst>
          </p:cNvPr>
          <p:cNvSpPr>
            <a:spLocks noGrp="1"/>
          </p:cNvSpPr>
          <p:nvPr>
            <p:ph idx="1"/>
          </p:nvPr>
        </p:nvSpPr>
        <p:spPr>
          <a:xfrm>
            <a:off x="457200" y="1844824"/>
            <a:ext cx="8229600" cy="4248472"/>
          </a:xfrm>
        </p:spPr>
        <p:txBody>
          <a:bodyPr/>
          <a:lstStyle/>
          <a:p>
            <a:r>
              <a:rPr lang="es-ES" sz="1800" dirty="0"/>
              <a:t>Una entidad, independientemente de la naturaleza de su implicación con otra entidad, determinará si es una entidad controladora mediante la evaluación de si controla a la otra entidad. Por ello, </a:t>
            </a:r>
            <a:r>
              <a:rPr lang="es-ES" sz="1800" b="1" i="1" dirty="0"/>
              <a:t>una entidad controla otra</a:t>
            </a:r>
            <a:r>
              <a:rPr lang="es-ES" sz="1800" dirty="0"/>
              <a:t> </a:t>
            </a:r>
            <a:r>
              <a:rPr lang="es-ES" sz="1800" b="1" i="1" dirty="0"/>
              <a:t>si y solo si </a:t>
            </a:r>
            <a:r>
              <a:rPr lang="es-ES" sz="1800" dirty="0"/>
              <a:t>reúne todos los siguientes elementos:</a:t>
            </a:r>
          </a:p>
          <a:p>
            <a:pPr marL="800100" lvl="1" indent="-342900">
              <a:buFont typeface="+mj-lt"/>
              <a:buAutoNum type="alphaLcParenR"/>
            </a:pPr>
            <a:r>
              <a:rPr lang="es-ES" sz="1400" dirty="0"/>
              <a:t>Tiene </a:t>
            </a:r>
            <a:r>
              <a:rPr lang="es-ES" sz="1400" b="1" i="1" dirty="0"/>
              <a:t>poder</a:t>
            </a:r>
            <a:r>
              <a:rPr lang="es-ES" sz="1400" dirty="0"/>
              <a:t> sobre la otra entidad;</a:t>
            </a:r>
          </a:p>
          <a:p>
            <a:pPr marL="800100" lvl="1" indent="-342900">
              <a:buFont typeface="+mj-lt"/>
              <a:buAutoNum type="alphaLcParenR"/>
            </a:pPr>
            <a:endParaRPr lang="es-ES" sz="1400" dirty="0"/>
          </a:p>
          <a:p>
            <a:pPr marL="800100" lvl="1" indent="-342900">
              <a:buFont typeface="+mj-lt"/>
              <a:buAutoNum type="alphaLcParenR"/>
            </a:pPr>
            <a:r>
              <a:rPr lang="es-ES" sz="1400" dirty="0"/>
              <a:t>Tiene exposición, o derecho, a beneficios variables procedentes de su implicación en la otra entidad; y</a:t>
            </a:r>
          </a:p>
          <a:p>
            <a:pPr marL="800100" lvl="1" indent="-342900">
              <a:buFont typeface="+mj-lt"/>
              <a:buAutoNum type="alphaLcParenR"/>
            </a:pPr>
            <a:endParaRPr lang="es-ES" sz="1400" dirty="0"/>
          </a:p>
          <a:p>
            <a:pPr marL="800100" lvl="1" indent="-342900">
              <a:buFont typeface="+mj-lt"/>
              <a:buAutoNum type="alphaLcParenR"/>
            </a:pPr>
            <a:r>
              <a:rPr lang="es-ES" sz="1400" dirty="0"/>
              <a:t>Tiene la capacidad de utilizar su </a:t>
            </a:r>
            <a:r>
              <a:rPr lang="es-ES" sz="1400" b="1" i="1" dirty="0"/>
              <a:t>poder</a:t>
            </a:r>
            <a:r>
              <a:rPr lang="es-ES" sz="1400" dirty="0"/>
              <a:t> sobre la otra parte para afectar la naturaleza o importe de los beneficios de su implicación con la otra entidad.</a:t>
            </a:r>
          </a:p>
          <a:p>
            <a:pPr marL="342900" lvl="1" indent="-342900">
              <a:buFont typeface="Arial" charset="0"/>
              <a:buChar char="•"/>
            </a:pPr>
            <a:r>
              <a:rPr lang="es-ES" sz="1800" dirty="0"/>
              <a:t>Una entidad considerará todos los hechos y circunstancias al evaluar si controla otra entidad. La entidad evaluará nuevamente si controla otra entidad cuando los hechos y circunstancias indiquen la existencia de cambios </a:t>
            </a:r>
            <a:r>
              <a:rPr lang="es-ES" sz="1800" b="1" i="1" dirty="0"/>
              <a:t>en uno o más de los tres elementos de control</a:t>
            </a:r>
            <a:r>
              <a:rPr lang="es-ES" sz="1800" dirty="0"/>
              <a:t> enumerados anteriormente.</a:t>
            </a:r>
          </a:p>
        </p:txBody>
      </p:sp>
    </p:spTree>
    <p:extLst>
      <p:ext uri="{BB962C8B-B14F-4D97-AF65-F5344CB8AC3E}">
        <p14:creationId xmlns:p14="http://schemas.microsoft.com/office/powerpoint/2010/main" val="3206848963"/>
      </p:ext>
    </p:extLst>
  </p:cSld>
  <p:clrMapOvr>
    <a:masterClrMapping/>
  </p:clrMapOvr>
  <p:transition spd="med">
    <p:pull/>
  </p:transition>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1297</TotalTime>
  <Words>2029</Words>
  <Application>Microsoft Office PowerPoint</Application>
  <PresentationFormat>Presentación en pantalla (4:3)</PresentationFormat>
  <Paragraphs>96</Paragraphs>
  <Slides>15</Slides>
  <Notes>10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Arial</vt:lpstr>
      <vt:lpstr>Calibri</vt:lpstr>
      <vt:lpstr>Century Gothic</vt:lpstr>
      <vt:lpstr>Times New Roman</vt:lpstr>
      <vt:lpstr>Wingdings</vt:lpstr>
      <vt:lpstr>Tema de Office</vt:lpstr>
      <vt:lpstr>NICSP 35 - ESTADOS FINANCIEROS CONSOLIDADOS</vt:lpstr>
      <vt:lpstr>Objetivo de la norma:</vt:lpstr>
      <vt:lpstr>Alcance de la norma:</vt:lpstr>
      <vt:lpstr>Definiciones:</vt:lpstr>
      <vt:lpstr>Definiciones:</vt:lpstr>
      <vt:lpstr>Requerimientos de la Norma y sus excepciones</vt:lpstr>
      <vt:lpstr>Requerimientos de la Norma y sus excepciones</vt:lpstr>
      <vt:lpstr>Requerimientos de la Norma y sus excepciones</vt:lpstr>
      <vt:lpstr>Determinación del control</vt:lpstr>
      <vt:lpstr>Determinación del control</vt:lpstr>
      <vt:lpstr>Requerimientos de contabilización</vt:lpstr>
      <vt:lpstr>Procedimientos de consolidación</vt:lpstr>
      <vt:lpstr>Procedimientos de consolidación</vt:lpstr>
      <vt:lpstr>Presentación de PowerPoint</vt:lpstr>
      <vt:lpstr>GRACIAS POR SU GENTIL ATENCIÓN.</vt:lpstr>
    </vt:vector>
  </TitlesOfParts>
  <Company>Usuario Final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Adrián Núñez Morales</dc:creator>
  <cp:lastModifiedBy>Carlos Reyes</cp:lastModifiedBy>
  <cp:revision>41</cp:revision>
  <dcterms:created xsi:type="dcterms:W3CDTF">2013-09-04T14:54:47Z</dcterms:created>
  <dcterms:modified xsi:type="dcterms:W3CDTF">2021-09-01T03:08:42Z</dcterms:modified>
</cp:coreProperties>
</file>